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75" r:id="rId4"/>
  </p:sldMasterIdLst>
  <p:notesMasterIdLst>
    <p:notesMasterId r:id="rId31"/>
  </p:notesMasterIdLst>
  <p:sldIdLst>
    <p:sldId id="348" r:id="rId5"/>
    <p:sldId id="368" r:id="rId6"/>
    <p:sldId id="266" r:id="rId7"/>
    <p:sldId id="369" r:id="rId8"/>
    <p:sldId id="364" r:id="rId9"/>
    <p:sldId id="301" r:id="rId10"/>
    <p:sldId id="355" r:id="rId11"/>
    <p:sldId id="385" r:id="rId12"/>
    <p:sldId id="387" r:id="rId13"/>
    <p:sldId id="388" r:id="rId14"/>
    <p:sldId id="389" r:id="rId15"/>
    <p:sldId id="293" r:id="rId16"/>
    <p:sldId id="381" r:id="rId17"/>
    <p:sldId id="382" r:id="rId18"/>
    <p:sldId id="357" r:id="rId19"/>
    <p:sldId id="409" r:id="rId20"/>
    <p:sldId id="410" r:id="rId21"/>
    <p:sldId id="377" r:id="rId22"/>
    <p:sldId id="392" r:id="rId23"/>
    <p:sldId id="395" r:id="rId24"/>
    <p:sldId id="396" r:id="rId25"/>
    <p:sldId id="393" r:id="rId26"/>
    <p:sldId id="394" r:id="rId27"/>
    <p:sldId id="397" r:id="rId28"/>
    <p:sldId id="386" r:id="rId29"/>
    <p:sldId id="408" r:id="rId30"/>
  </p:sldIdLst>
  <p:sldSz cx="12192000" cy="6858000"/>
  <p:notesSz cx="6858000" cy="9144000"/>
  <p:embeddedFontLst>
    <p:embeddedFont>
      <p:font typeface="Century Gothic" panose="020B0502020202020204" pitchFamily="34" charset="0"/>
      <p:regular r:id="rId32"/>
      <p:bold r:id="rId33"/>
      <p:italic r:id="rId34"/>
      <p:boldItalic r:id="rId35"/>
    </p:embeddedFont>
    <p:embeddedFont>
      <p:font typeface="Georgia" panose="02040502050405020303" pitchFamily="18"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7"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E3A590-DB79-7647-B393-85EAA95DEC91}" v="93" dt="2025-01-31T17:00:59.706"/>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149"/>
    <p:restoredTop sz="81027" autoAdjust="0"/>
  </p:normalViewPr>
  <p:slideViewPr>
    <p:cSldViewPr snapToGrid="0">
      <p:cViewPr>
        <p:scale>
          <a:sx n="100" d="100"/>
          <a:sy n="100" d="100"/>
        </p:scale>
        <p:origin x="16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4.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20" Type="http://schemas.openxmlformats.org/officeDocument/2006/relationships/slide" Target="slides/slide16.xml"/><Relationship Id="rId75"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08.980"/>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46.693"/>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48.242"/>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49.776"/>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1.217"/>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2.604"/>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3.982"/>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5.322"/>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7.144"/>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58.540"/>
    </inkml:context>
    <inkml:brush xml:id="br0">
      <inkml:brushProperty name="width" value="0.2" units="cm"/>
      <inkml:brushProperty name="height" value="0.2" units="cm"/>
      <inkml:brushProperty name="color" value="#00A0D7"/>
    </inkml:brush>
  </inkml:definitions>
  <inkml:trace contextRef="#ctx0" brushRef="#br0">1 0 24575,'0'0'0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2:00.001"/>
    </inkml:context>
    <inkml:brush xml:id="br0">
      <inkml:brushProperty name="width" value="0.2" units="cm"/>
      <inkml:brushProperty name="height" value="0.2" units="cm"/>
      <inkml:brushProperty name="color" value="#00A0D7"/>
    </inkml:brush>
  </inkml:definitions>
  <inkml:trace contextRef="#ctx0" brushRef="#br0">1 1 24575,'0'0'0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0.287"/>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2:01.329"/>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2:02.815"/>
    </inkml:context>
    <inkml:brush xml:id="br0">
      <inkml:brushProperty name="width" value="0.2" units="cm"/>
      <inkml:brushProperty name="height" value="0.2" units="cm"/>
      <inkml:brushProperty name="color" value="#00A0D7"/>
    </inkml:brush>
  </inkml:definitions>
  <inkml:trace contextRef="#ctx0" brushRef="#br0">0 0 24575,'0'0'0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2:05.010"/>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04.098"/>
    </inkml:context>
    <inkml:brush xml:id="br0">
      <inkml:brushProperty name="width" value="0.35" units="cm"/>
      <inkml:brushProperty name="height" value="0.35" units="cm"/>
      <inkml:brushProperty name="color" value="#00A0D7"/>
    </inkml:brush>
  </inkml:definitions>
  <inkml:trace contextRef="#ctx0" brushRef="#br0">1 1 24575,'0'0'0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05.800"/>
    </inkml:context>
    <inkml:brush xml:id="br0">
      <inkml:brushProperty name="width" value="0.35" units="cm"/>
      <inkml:brushProperty name="height" value="0.35" units="cm"/>
      <inkml:brushProperty name="color" value="#00A0D7"/>
    </inkml:brush>
  </inkml:definitions>
  <inkml:trace contextRef="#ctx0" brushRef="#br0">1 0 24575,'0'0'0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07.055"/>
    </inkml:context>
    <inkml:brush xml:id="br0">
      <inkml:brushProperty name="width" value="0.35" units="cm"/>
      <inkml:brushProperty name="height" value="0.35" units="cm"/>
      <inkml:brushProperty name="color" value="#00A0D7"/>
    </inkml:brush>
  </inkml:definitions>
  <inkml:trace contextRef="#ctx0" brushRef="#br0">1 1 24575,'0'0'0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13.623"/>
    </inkml:context>
    <inkml:brush xml:id="br0">
      <inkml:brushProperty name="width" value="0.35" units="cm"/>
      <inkml:brushProperty name="height" value="0.35" units="cm"/>
      <inkml:brushProperty name="color" value="#F6630D"/>
    </inkml:brush>
  </inkml:definitions>
  <inkml:trace contextRef="#ctx0" brushRef="#br0">0 0 24575,'0'0'0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17.646"/>
    </inkml:context>
    <inkml:brush xml:id="br0">
      <inkml:brushProperty name="width" value="0.35" units="cm"/>
      <inkml:brushProperty name="height" value="0.35" units="cm"/>
      <inkml:brushProperty name="color" value="#F6630D"/>
    </inkml:brush>
  </inkml:definitions>
  <inkml:trace contextRef="#ctx0" brushRef="#br0">0 1 24575,'0'0'0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7:19.835"/>
    </inkml:context>
    <inkml:brush xml:id="br0">
      <inkml:brushProperty name="width" value="0.35" units="cm"/>
      <inkml:brushProperty name="height" value="0.35" units="cm"/>
      <inkml:brushProperty name="color" value="#F6630D"/>
    </inkml:brush>
  </inkml:definitions>
  <inkml:trace contextRef="#ctx0" brushRef="#br0">1 0 24575,'0'0'0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04.108"/>
    </inkml:context>
    <inkml:brush xml:id="br0">
      <inkml:brushProperty name="width" value="0.05" units="cm"/>
      <inkml:brushProperty name="height" value="0.05" units="cm"/>
      <inkml:brushProperty name="color" value="#F6630D"/>
    </inkml:brush>
  </inkml:definitions>
  <inkml:trace contextRef="#ctx0" brushRef="#br0">1 1 24575,'0'0'0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1.456"/>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07.838"/>
    </inkml:context>
    <inkml:brush xml:id="br0">
      <inkml:brushProperty name="width" value="0.05" units="cm"/>
      <inkml:brushProperty name="height" value="0.05" units="cm"/>
      <inkml:brushProperty name="color" value="#F6630D"/>
    </inkml:brush>
  </inkml:definitions>
  <inkml:trace contextRef="#ctx0" brushRef="#br0">1 0 24575,'0'0'0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09.406"/>
    </inkml:context>
    <inkml:brush xml:id="br0">
      <inkml:brushProperty name="width" value="0.05" units="cm"/>
      <inkml:brushProperty name="height" value="0.05" units="cm"/>
      <inkml:brushProperty name="color" value="#F6630D"/>
    </inkml:brush>
  </inkml:definitions>
  <inkml:trace contextRef="#ctx0" brushRef="#br0">0 1 24575,'0'0'0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42.485"/>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44.772"/>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45.070"/>
    </inkml:context>
    <inkml:brush xml:id="br0">
      <inkml:brushProperty name="width" value="0.2" units="cm"/>
      <inkml:brushProperty name="height" value="0.2" units="cm"/>
      <inkml:brushProperty name="color" value="#F6630D"/>
    </inkml:brush>
  </inkml:definitions>
  <inkml:trace contextRef="#ctx0" brushRef="#br0">0 0 24575,'0'0'0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51.022"/>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51.095"/>
    </inkml:context>
    <inkml:brush xml:id="br0">
      <inkml:brushProperty name="width" value="0.2" units="cm"/>
      <inkml:brushProperty name="height" value="0.2" units="cm"/>
      <inkml:brushProperty name="color" value="#F6630D"/>
    </inkml:brush>
  </inkml:definitions>
  <inkml:trace contextRef="#ctx0" brushRef="#br0">1 1 24575,'0'0'0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52.058"/>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4:53.062"/>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5:12.298"/>
    </inkml:context>
    <inkml:brush xml:id="br0">
      <inkml:brushProperty name="width" value="0.2" units="cm"/>
      <inkml:brushProperty name="height" value="0.2" units="cm"/>
      <inkml:brushProperty name="color" value="#AB008B"/>
    </inkml:brush>
  </inkml:definitions>
  <inkml:trace contextRef="#ctx0" brushRef="#br0">1 1 24575,'0'0'0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5.333"/>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5:14.257"/>
    </inkml:context>
    <inkml:brush xml:id="br0">
      <inkml:brushProperty name="width" value="0.2" units="cm"/>
      <inkml:brushProperty name="height" value="0.2" units="cm"/>
      <inkml:brushProperty name="color" value="#AB008B"/>
    </inkml:brush>
  </inkml:definitions>
  <inkml:trace contextRef="#ctx0" brushRef="#br0">0 1 24575,'0'0'0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45:15.320"/>
    </inkml:context>
    <inkml:brush xml:id="br0">
      <inkml:brushProperty name="width" value="0.2" units="cm"/>
      <inkml:brushProperty name="height" value="0.2" units="cm"/>
      <inkml:brushProperty name="color" value="#AB008B"/>
    </inkml:brush>
  </inkml:definitions>
  <inkml:trace contextRef="#ctx0" brushRef="#br0">0 1 24575,'0'0'0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6.903"/>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7.925"/>
    </inkml:context>
    <inkml:brush xml:id="br0">
      <inkml:brushProperty name="width" value="0.2" units="cm"/>
      <inkml:brushProperty name="height" value="0.2" units="cm"/>
      <inkml:brushProperty name="color" value="#F6630D"/>
    </inkml:brush>
  </inkml:definitions>
  <inkml:trace contextRef="#ctx0" brushRef="#br0">1 0 24575,'0'0'0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19.440"/>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20:20.546"/>
    </inkml:context>
    <inkml:brush xml:id="br0">
      <inkml:brushProperty name="width" value="0.2" units="cm"/>
      <inkml:brushProperty name="height" value="0.2" units="cm"/>
      <inkml:brushProperty name="color" value="#F6630D"/>
    </inkml:brush>
  </inkml:definitions>
  <inkml:trace contextRef="#ctx0" brushRef="#br0">0 1 24575,'0'0'0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5T12:31:45.501"/>
    </inkml:context>
    <inkml:brush xml:id="br0">
      <inkml:brushProperty name="width" value="0.2" units="cm"/>
      <inkml:brushProperty name="height" value="0.2" units="cm"/>
      <inkml:brushProperty name="color" value="#00A0D7"/>
    </inkml:brush>
  </inkml:definitions>
  <inkml:trace contextRef="#ctx0" brushRef="#br0">0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aSb5PNwrRx0"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A video can be used to support students’ understanding of bioleaching e.g. </a:t>
            </a:r>
            <a:r>
              <a:rPr lang="en-GB" sz="1200" dirty="0">
                <a:hlinkClick r:id="rId3"/>
              </a:rPr>
              <a:t>https://www.youtube.com/watch?v=aSb5PNwrRx0</a:t>
            </a:r>
            <a:r>
              <a:rPr lang="en-GB" sz="1200" dirty="0">
                <a:latin typeface="Century Gothic" panose="020B0502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Century Gothic" panose="020B0502020202020204" pitchFamily="34" charset="0"/>
              </a:rPr>
              <a:t>Model teacher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dirty="0">
                <a:latin typeface="Century Gothic" panose="020B0502020202020204" pitchFamily="34" charset="0"/>
              </a:rPr>
              <a:t>Bioleaching is a method to extract metals from their ore using living organisms such as bacteria.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dirty="0">
                <a:latin typeface="Century Gothic" panose="020B0502020202020204" pitchFamily="34" charset="0"/>
              </a:rPr>
              <a:t>What about the word ‘bioleaching’ gives us a clue as to its meaning? </a:t>
            </a:r>
            <a:r>
              <a:rPr lang="en-GB" sz="1200" b="1" i="1" dirty="0">
                <a:latin typeface="Century Gothic" panose="020B0502020202020204" pitchFamily="34" charset="0"/>
              </a:rPr>
              <a:t>‘Bio’ means living 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For bioleaching to occur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First, bacteria are added to low-grade ores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Then, these bacteria feed on that ore and create a solution of ions called a leachate. The image here shows a large pool of leachate.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Finally, this solution containing copper ions is processed to extract the copper. This can be done by a displacement reaction or by electrolysis. For example, copper can be obtained from solutions of copper compounds by displacement using scrap iron or by electrolysis.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dirty="0">
                <a:latin typeface="Century Gothic" panose="020B0502020202020204" pitchFamily="34" charset="0"/>
              </a:rPr>
              <a:t>This method currently produces 20-25% of all copper </a:t>
            </a:r>
            <a:r>
              <a:rPr lang="en-GB" sz="1200" b="0" i="0" dirty="0" err="1">
                <a:latin typeface="Century Gothic" panose="020B0502020202020204" pitchFamily="34" charset="0"/>
              </a:rPr>
              <a:t>tht</a:t>
            </a:r>
            <a:r>
              <a:rPr lang="en-GB" sz="1200" b="0" i="0" dirty="0">
                <a:latin typeface="Century Gothic" panose="020B0502020202020204" pitchFamily="34" charset="0"/>
              </a:rPr>
              <a:t> e currently extract from ores. However, scientists have a long way to go to make this a fast process. Currently, it can take years!</a:t>
            </a:r>
          </a:p>
          <a:p>
            <a:r>
              <a:rPr lang="en-GB" baseline="0" dirty="0"/>
              <a:t> </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98401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diagrams are provided on a separate document that can be printed to support students to make notes on the steps of phytomining.</a:t>
            </a:r>
          </a:p>
          <a:p>
            <a:endParaRPr lang="en-GB" dirty="0"/>
          </a:p>
          <a:p>
            <a:r>
              <a:rPr lang="en-GB" b="1" dirty="0"/>
              <a:t>Model teacher exposition:</a:t>
            </a:r>
          </a:p>
          <a:p>
            <a:r>
              <a:rPr lang="en-GB" b="0" dirty="0"/>
              <a:t>The second method of extracting metal from a low-grade ore is phytomining. Phytomining is used to extract copper metal from the low grade ore in soil, using plants.</a:t>
            </a:r>
          </a:p>
          <a:p>
            <a:r>
              <a:rPr lang="en-GB" b="1" dirty="0"/>
              <a:t>Hand out the phytomining storyboard.</a:t>
            </a:r>
          </a:p>
          <a:p>
            <a:r>
              <a:rPr lang="en-GB" b="0" dirty="0"/>
              <a:t>I am going to go through each step, to tell you about phytomining. I would like you to listen carefully, and annotate (write) into the storyboard sheet to record the most important information for each stage. You may use labels, written text, or drawings to add this information to your storyboard.</a:t>
            </a:r>
          </a:p>
          <a:p>
            <a:r>
              <a:rPr lang="en-GB" b="0" dirty="0"/>
              <a:t>Step 1: Soil contains low grade copper ore. Plants absorb the metal ions from the soil, using their roots, and store them.</a:t>
            </a:r>
          </a:p>
          <a:p>
            <a:r>
              <a:rPr lang="en-GB" b="0" dirty="0"/>
              <a:t>Step 2: The plants are burned in oxygen. This produces waste carbon dioxide gas (CO</a:t>
            </a:r>
            <a:r>
              <a:rPr lang="en-GB" b="0" baseline="-25000" dirty="0"/>
              <a:t>2</a:t>
            </a:r>
            <a:r>
              <a:rPr lang="en-GB" b="0" baseline="0" dirty="0"/>
              <a:t>).</a:t>
            </a:r>
          </a:p>
          <a:p>
            <a:r>
              <a:rPr lang="en-GB" b="0" baseline="0" dirty="0"/>
              <a:t>Step 3:The oxygen gas reacts with the copper ions in the plant, to make copper oxide (CuO). This looks like black ash. Copper oxide is an ore of copper.</a:t>
            </a:r>
          </a:p>
          <a:p>
            <a:r>
              <a:rPr lang="en-GB" b="0" baseline="0" dirty="0"/>
              <a:t>Step 4: This copper oxide is added to sulphuric acid to form copper sulphate solution (a blue liquid). CuO + H</a:t>
            </a:r>
            <a:r>
              <a:rPr lang="en-GB" b="0" baseline="-25000" dirty="0"/>
              <a:t>2</a:t>
            </a:r>
            <a:r>
              <a:rPr lang="en-GB" b="0" baseline="0" dirty="0"/>
              <a:t>SO</a:t>
            </a:r>
            <a:r>
              <a:rPr lang="en-GB" b="0" baseline="-25000" dirty="0"/>
              <a:t>4</a:t>
            </a:r>
            <a:r>
              <a:rPr lang="en-GB" b="0" baseline="0" dirty="0"/>
              <a:t> → CuSO</a:t>
            </a:r>
            <a:r>
              <a:rPr lang="en-GB" b="0" baseline="-25000" dirty="0"/>
              <a:t>4</a:t>
            </a:r>
            <a:r>
              <a:rPr lang="en-GB" b="0" baseline="0" dirty="0"/>
              <a:t> + H</a:t>
            </a:r>
            <a:r>
              <a:rPr lang="en-GB" b="0" baseline="-25000" dirty="0"/>
              <a:t>2</a:t>
            </a:r>
            <a:r>
              <a:rPr lang="en-GB" b="0" baseline="0" dirty="0"/>
              <a:t>O</a:t>
            </a:r>
          </a:p>
          <a:p>
            <a:r>
              <a:rPr lang="en-GB" b="0" baseline="0" dirty="0"/>
              <a:t>Step 5: Electrolysis is used to extract pure copper from the copper sulphate solution. The copper ions are discharged at the cathode (negative electrode). </a:t>
            </a:r>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94119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r>
              <a:rPr lang="en-GB" b="1" dirty="0"/>
              <a:t>Answer: </a:t>
            </a:r>
            <a:r>
              <a:rPr lang="en-GB" b="0" dirty="0"/>
              <a:t>it is incorrect because bioleaching uses bacteria and not plants.</a:t>
            </a:r>
            <a:r>
              <a:rPr lang="en-GB" b="1" dirty="0"/>
              <a:t>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73513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8101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2105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 </a:t>
            </a:r>
            <a:r>
              <a:rPr lang="en-GB" b="1"/>
              <a:t>describe</a:t>
            </a:r>
            <a:r>
              <a:rPr lang="en-GB"/>
              <a:t> question.</a:t>
            </a:r>
          </a:p>
          <a:p>
            <a:endParaRPr lang="en-GB"/>
          </a:p>
          <a:p>
            <a:r>
              <a:rPr lang="en-GB"/>
              <a:t>Firstly, students are presented with a generic </a:t>
            </a:r>
            <a:r>
              <a:rPr lang="en-GB" b="1"/>
              <a:t>describe</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describe question, which will appear in place of the generic questions. This describe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use bullet points to keep your answer clear. Notice in the model answer here we have done just that’. Or ‘item 2 in the guidance here says that we should use scientific keywords in the answer. Has this been achieved in the model answer? Where can we see this?’.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11973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 Write a word equation for the reaction of copper with oxygen to form copper oxide.</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Write a balanced chemical equation for the reaction of copper with oxygen to form copper oxide.</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copper + oxygen → copper oxide</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2Cu + O</a:t>
            </a:r>
            <a:r>
              <a:rPr lang="en-GB" baseline="-25000" dirty="0"/>
              <a:t>2</a:t>
            </a:r>
            <a:r>
              <a:rPr lang="en-GB" baseline="0" dirty="0"/>
              <a:t> </a:t>
            </a:r>
            <a:r>
              <a:rPr lang="en-GB" sz="1200" b="0" i="0" u="none" strike="noStrike" cap="none" dirty="0">
                <a:solidFill>
                  <a:srgbClr val="1F3864"/>
                </a:solidFill>
                <a:latin typeface="Century Gothic"/>
                <a:ea typeface="Century Gothic"/>
                <a:cs typeface="Century Gothic"/>
                <a:sym typeface="Century Gothic"/>
              </a:rPr>
              <a:t>→ 2CuO</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79641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dirty="0"/>
              <a:t>Step 1: Soil contains low grade copper ore. Plants absorb the metal ions from the soil, using their roots, and store them.</a:t>
            </a:r>
          </a:p>
          <a:p>
            <a:r>
              <a:rPr lang="en-GB" b="0" dirty="0"/>
              <a:t>Step 2: The plants are burned in oxygen. This produces waste carbon dioxide gas (CO</a:t>
            </a:r>
            <a:r>
              <a:rPr lang="en-GB" b="0" baseline="-25000" dirty="0"/>
              <a:t>2</a:t>
            </a:r>
            <a:r>
              <a:rPr lang="en-GB" b="0" baseline="0" dirty="0"/>
              <a:t>).</a:t>
            </a:r>
          </a:p>
          <a:p>
            <a:r>
              <a:rPr lang="en-GB" b="0" baseline="0" dirty="0"/>
              <a:t>Step 3:The oxygen gas reacts with the copper ions in the plant, to make copper oxide (</a:t>
            </a:r>
            <a:r>
              <a:rPr lang="en-GB" b="0" baseline="0" dirty="0" err="1"/>
              <a:t>CuO</a:t>
            </a:r>
            <a:r>
              <a:rPr lang="en-GB" b="0" baseline="0" dirty="0"/>
              <a:t>). This looks like black ash. Copper oxide is an ore of copper.</a:t>
            </a:r>
          </a:p>
          <a:p>
            <a:r>
              <a:rPr lang="en-GB" b="0" baseline="0" dirty="0"/>
              <a:t>Step 4: This copper oxide is added to sulphuric acid to form copper sulphate solution (a blue liquid). </a:t>
            </a:r>
            <a:r>
              <a:rPr lang="en-GB" b="0" baseline="0" dirty="0" err="1"/>
              <a:t>CuO</a:t>
            </a:r>
            <a:r>
              <a:rPr lang="en-GB" b="0" baseline="0" dirty="0"/>
              <a:t> + H</a:t>
            </a:r>
            <a:r>
              <a:rPr lang="en-GB" b="0" baseline="-25000" dirty="0"/>
              <a:t>2</a:t>
            </a:r>
            <a:r>
              <a:rPr lang="en-GB" b="0" baseline="0" dirty="0"/>
              <a:t>SO</a:t>
            </a:r>
            <a:r>
              <a:rPr lang="en-GB" b="0" baseline="-25000" dirty="0"/>
              <a:t>4</a:t>
            </a:r>
            <a:r>
              <a:rPr lang="en-GB" b="0" baseline="0" dirty="0"/>
              <a:t> → CuSO</a:t>
            </a:r>
            <a:r>
              <a:rPr lang="en-GB" b="0" baseline="-25000" dirty="0"/>
              <a:t>4</a:t>
            </a:r>
            <a:r>
              <a:rPr lang="en-GB" b="0" baseline="0" dirty="0"/>
              <a:t> + H</a:t>
            </a:r>
            <a:r>
              <a:rPr lang="en-GB" b="0" baseline="-25000" dirty="0"/>
              <a:t>2</a:t>
            </a:r>
            <a:r>
              <a:rPr lang="en-GB" b="0" baseline="0" dirty="0"/>
              <a:t>O</a:t>
            </a:r>
          </a:p>
          <a:p>
            <a:r>
              <a:rPr lang="en-GB" b="0" baseline="0" dirty="0"/>
              <a:t>Step 5: Electrolysis is used to extract pure copper from the copper sulphate solution. The copper ions are discharged at the cathode (negative electrode). </a:t>
            </a:r>
            <a:endParaRPr lang="en-GB"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6788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42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508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34150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unable to define the methods of extracting metals from ores. </a:t>
            </a:r>
            <a:r>
              <a:rPr lang="en-GB" i="1" dirty="0"/>
              <a:t>To fix-it, ask students to review their notes and then to define each term.</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do not understand why alternative methods of extraction are needed. </a:t>
            </a:r>
            <a:r>
              <a:rPr lang="en-GB" i="1" dirty="0"/>
              <a:t>To fix-it, show students the graphs on slides 8 and 9 of this </a:t>
            </a:r>
            <a:r>
              <a:rPr lang="en-GB" i="1" dirty="0" err="1"/>
              <a:t>powerpoint</a:t>
            </a:r>
            <a:r>
              <a:rPr lang="en-GB" i="1" dirty="0"/>
              <a:t> and ask them to explain what they tell us.</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unable to describe a disadvantage of traditional mining. </a:t>
            </a:r>
            <a:r>
              <a:rPr lang="en-GB" i="1" dirty="0"/>
              <a:t>To fix-it, ask students to create a table that compares traditional mining with phytomining, including any environmental effects.</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chemeClr val="accent1"/>
                </a:solidFill>
                <a:latin typeface="Century Gothic"/>
                <a:ea typeface="Century Gothic"/>
                <a:cs typeface="Century Gothic"/>
                <a:sym typeface="Century Gothic"/>
              </a:rPr>
              <a:t>Water that is safe/clean enough to drink.</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900" b="0" i="0" u="none" strike="noStrike" cap="none" dirty="0">
                <a:solidFill>
                  <a:schemeClr val="accent1"/>
                </a:solidFill>
                <a:latin typeface="Century Gothic"/>
                <a:ea typeface="Century Gothic"/>
                <a:cs typeface="Century Gothic"/>
                <a:sym typeface="Century Gothic"/>
              </a:rPr>
              <a:t>sand, sodium carbonate and limestone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800" b="0" i="0" u="none" strike="noStrike" cap="none" dirty="0">
                <a:solidFill>
                  <a:schemeClr val="accent1"/>
                </a:solidFill>
                <a:latin typeface="Century Gothic"/>
                <a:ea typeface="Century Gothic"/>
                <a:cs typeface="Century Gothic"/>
                <a:sym typeface="Century Gothic"/>
              </a:rPr>
              <a:t>14 g</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800" b="0" dirty="0">
                <a:solidFill>
                  <a:schemeClr val="accent1"/>
                </a:solidFill>
                <a:latin typeface="Century Gothic"/>
                <a:ea typeface="Century Gothic"/>
                <a:cs typeface="Century Gothic"/>
                <a:sym typeface="Century Gothic"/>
              </a:rPr>
              <a:t>Sustainable development is development that meets the needs of current generations without compromising the ability of future generations to meet their own needs.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800" b="0" i="0" u="none" strike="noStrike" cap="none" dirty="0">
                <a:solidFill>
                  <a:schemeClr val="accent1"/>
                </a:solidFill>
                <a:latin typeface="Century Gothic"/>
                <a:ea typeface="Century Gothic"/>
                <a:cs typeface="Century Gothic"/>
                <a:sym typeface="Century Gothic"/>
              </a:rPr>
              <a:t>Coal, oil or natural gas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8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800" b="1" i="0" u="none" strike="noStrike" cap="none" dirty="0">
                <a:solidFill>
                  <a:schemeClr val="accent1"/>
                </a:solidFill>
                <a:latin typeface="Century Gothic"/>
                <a:ea typeface="Arial"/>
                <a:cs typeface="Arial"/>
                <a:sym typeface="Century Gothic"/>
              </a:rPr>
              <a:t>Drill:</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800" b="0" i="0" u="none" strike="noStrike" cap="none" dirty="0">
                <a:solidFill>
                  <a:schemeClr val="accent1"/>
                </a:solidFill>
                <a:latin typeface="Century Gothic"/>
                <a:ea typeface="Arial"/>
                <a:cs typeface="Arial"/>
                <a:sym typeface="Century Gothic"/>
              </a:rPr>
              <a:t>1. </a:t>
            </a:r>
            <a:r>
              <a:rPr lang="en-GB" sz="800" b="0" i="0" u="none" strike="noStrike" cap="none" dirty="0">
                <a:solidFill>
                  <a:srgbClr val="1F3864"/>
                </a:solidFill>
                <a:latin typeface="Century Gothic"/>
                <a:ea typeface="Century Gothic"/>
                <a:cs typeface="Century Gothic"/>
                <a:sym typeface="Century Gothic"/>
              </a:rPr>
              <a:t>copper + oxygen → copper oxide</a:t>
            </a:r>
            <a:endParaRPr lang="en-GB" sz="8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800" b="0" i="0" u="none" strike="noStrike" cap="none" dirty="0">
                <a:solidFill>
                  <a:schemeClr val="accent1"/>
                </a:solidFill>
                <a:latin typeface="Century Gothic"/>
                <a:ea typeface="Arial"/>
                <a:cs typeface="Arial"/>
                <a:sym typeface="Century Gothic"/>
              </a:rPr>
              <a:t>2. </a:t>
            </a:r>
            <a:r>
              <a:rPr lang="en-GB" sz="800" b="0" dirty="0"/>
              <a:t>2Cu + O</a:t>
            </a:r>
            <a:r>
              <a:rPr lang="en-GB" sz="800" b="0" baseline="-25000" dirty="0"/>
              <a:t>2</a:t>
            </a:r>
            <a:r>
              <a:rPr lang="en-GB" sz="800" b="0" baseline="0" dirty="0"/>
              <a:t> </a:t>
            </a:r>
            <a:r>
              <a:rPr lang="en-GB" sz="800" b="0" i="0" u="none" strike="noStrike" cap="none" dirty="0">
                <a:solidFill>
                  <a:srgbClr val="1F3864"/>
                </a:solidFill>
                <a:latin typeface="Century Gothic"/>
                <a:ea typeface="Century Gothic"/>
                <a:cs typeface="Century Gothic"/>
                <a:sym typeface="Century Gothic"/>
              </a:rPr>
              <a:t>→ 2CuO</a:t>
            </a:r>
            <a:endParaRPr lang="en-GB" sz="800" b="0" i="0" u="none" strike="noStrike" cap="none" dirty="0">
              <a:solidFill>
                <a:schemeClr val="accent1"/>
              </a:solidFill>
              <a:latin typeface="Century Gothic"/>
              <a:ea typeface="Arial"/>
              <a:cs typeface="Arial"/>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800" b="0" i="0" u="none" strike="noStrike" cap="none" dirty="0">
              <a:solidFill>
                <a:schemeClr val="accent1"/>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800" b="1" i="0" u="none" strike="noStrike" cap="none" dirty="0">
              <a:solidFill>
                <a:schemeClr val="accent1"/>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800" b="1" i="0" u="none" strike="noStrike" cap="none" dirty="0">
              <a:solidFill>
                <a:schemeClr val="accent1"/>
              </a:solidFill>
              <a:latin typeface="Arial"/>
              <a:ea typeface="Arial"/>
              <a:cs typeface="Arial"/>
              <a:sym typeface="Arial"/>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900" b="1"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They have strong jaws made from a high proportion of copper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copper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fibreglass, reinforced concrete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Researchers hope to improve other composite materials such as concrete</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Burrow – to dig down (for example into soil)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 </a:t>
            </a:r>
            <a:r>
              <a:rPr lang="en-GB" sz="1200" b="0" kern="1200" dirty="0">
                <a:solidFill>
                  <a:schemeClr val="tx1"/>
                </a:solidFill>
                <a:effectLst/>
                <a:latin typeface="+mn-lt"/>
                <a:ea typeface="+mn-ea"/>
                <a:cs typeface="+mn-cs"/>
              </a:rPr>
              <a:t>See slide 8</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C4.2.14 Lesson Objectives:</a:t>
            </a:r>
          </a:p>
          <a:p>
            <a:r>
              <a:rPr lang="en-US" sz="1800" dirty="0">
                <a:latin typeface="Century Gothic" panose="020B0502020202020204" pitchFamily="34" charset="0"/>
              </a:rPr>
              <a:t>Core: List some disadvantages of mining and quarrying</a:t>
            </a:r>
          </a:p>
          <a:p>
            <a:r>
              <a:rPr lang="en-US" sz="1800" dirty="0">
                <a:latin typeface="Century Gothic" panose="020B0502020202020204" pitchFamily="34" charset="0"/>
              </a:rPr>
              <a:t>Critical: Define bioleaching and phytomining</a:t>
            </a:r>
          </a:p>
          <a:p>
            <a:r>
              <a:rPr lang="en-US" sz="1800" dirty="0">
                <a:latin typeface="Century Gothic" panose="020B0502020202020204" pitchFamily="34" charset="0"/>
              </a:rPr>
              <a:t>Critical: Explain how bioleaching and phytomining are carried out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 feedback.</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recall the exact definition for corrosion, and may be confusing this with rusting. </a:t>
            </a:r>
            <a:r>
              <a:rPr lang="en-GB" i="1" dirty="0"/>
              <a:t>To fix-it, show students various examples of corrosion and ask them to recite this definition.</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cannot recall the methods used to prevent corrosion, and may be confusing electroplating with electrolysis. </a:t>
            </a:r>
            <a:r>
              <a:rPr lang="en-GB" i="1" dirty="0"/>
              <a:t>To fix-it, ask students to explain how each method prevents corrosion by forming a barrier between the material and the environment.</a:t>
            </a:r>
            <a:endParaRPr lang="en-GB" b="0" i="1"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 </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cannot recall how a solid metal can be separated from the liquid solution. </a:t>
            </a:r>
            <a:r>
              <a:rPr lang="en-GB" i="1" dirty="0"/>
              <a:t>To fix-it, ask students to summarise each of these separation techniques with a labelled diagram, and to give an example of a solution that can be separated with each.</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r>
              <a:rPr lang="en-US" dirty="0"/>
              <a:t>Copper prices have increased rapidly since 2003. </a:t>
            </a:r>
            <a:r>
              <a:rPr lang="en-US" i="1" dirty="0"/>
              <a:t>Why do you think this is? </a:t>
            </a:r>
            <a:r>
              <a:rPr lang="en-US" b="1" i="1" dirty="0"/>
              <a:t>Copper-rich ores are becoming more scarce.</a:t>
            </a:r>
          </a:p>
          <a:p>
            <a:r>
              <a:rPr lang="en-US" b="0" i="0" dirty="0"/>
              <a:t>We have mined copper ores for many years to extract the copper from them. Copper ores are non-renewable.</a:t>
            </a:r>
          </a:p>
          <a:p>
            <a:r>
              <a:rPr lang="en-US" b="0" i="0" dirty="0"/>
              <a:t>We use a huge amount of copper worldwide , mostly for electrical equipment such as wiring and motors.</a:t>
            </a:r>
          </a:p>
          <a:p>
            <a:endParaRPr lang="en-US"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Model teacher exposition:</a:t>
            </a:r>
          </a:p>
          <a:p>
            <a:r>
              <a:rPr lang="en-GB" b="0" dirty="0"/>
              <a:t>Some copper ores contain a high percentage of copper, and some some copper ores contain less copper.</a:t>
            </a:r>
          </a:p>
          <a:p>
            <a:r>
              <a:rPr lang="en-GB" b="0" dirty="0"/>
              <a:t>In 1950, the ores we used to get copper had 90% copper! By 2010, we were using ores that contain just 30% copper.</a:t>
            </a:r>
          </a:p>
          <a:p>
            <a:r>
              <a:rPr lang="en-GB" b="0" dirty="0"/>
              <a:t>If ores contain a small percentage of copper it can be extremely expensive to extract (and sometimes not worth it). We call copper ores with a low percentage of copper ‘low-grade copper ores’.</a:t>
            </a:r>
          </a:p>
          <a:p>
            <a:r>
              <a:rPr lang="en-GB" b="0" dirty="0"/>
              <a:t>Because high-grade copper ores are becoming more scarce, scientists have had to find some effective ways to extract copper from low grade ores. The two methods we will learn about today are bioleaching and phytomining.</a:t>
            </a:r>
          </a:p>
          <a:p>
            <a:r>
              <a:rPr lang="en-GB" b="0" dirty="0"/>
              <a:t>Using these methods means that we don’t need to mine for ores or to create large quarries. Obtaining raw materials from the Earth by quarrying and mining causes environmental impacts, such as contamination of nearby water sources, noise pollution, habitat loss, deforestation, and the quarries look unattractive.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911128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5838371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424352692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30094390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617695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6417573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7780778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2296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3969338123"/>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350293852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27654326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025677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1013215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23117996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7436029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233662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810063"/>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13" Type="http://schemas.openxmlformats.org/officeDocument/2006/relationships/image" Target="../media/image14.png"/><Relationship Id="rId18" Type="http://schemas.openxmlformats.org/officeDocument/2006/relationships/customXml" Target="../ink/ink12.xml"/><Relationship Id="rId26" Type="http://schemas.openxmlformats.org/officeDocument/2006/relationships/customXml" Target="../ink/ink20.xml"/><Relationship Id="rId39" Type="http://schemas.openxmlformats.org/officeDocument/2006/relationships/image" Target="../media/image19.png"/><Relationship Id="rId21" Type="http://schemas.openxmlformats.org/officeDocument/2006/relationships/customXml" Target="../ink/ink15.xml"/><Relationship Id="rId34" Type="http://schemas.openxmlformats.org/officeDocument/2006/relationships/image" Target="../media/image17.png"/><Relationship Id="rId42" Type="http://schemas.openxmlformats.org/officeDocument/2006/relationships/customXml" Target="../ink/ink32.xml"/><Relationship Id="rId47" Type="http://schemas.openxmlformats.org/officeDocument/2006/relationships/customXml" Target="../ink/ink37.xml"/><Relationship Id="rId50" Type="http://schemas.openxmlformats.org/officeDocument/2006/relationships/image" Target="../media/image20.png"/><Relationship Id="rId55" Type="http://schemas.openxmlformats.org/officeDocument/2006/relationships/image" Target="../media/image23.png"/><Relationship Id="rId7" Type="http://schemas.openxmlformats.org/officeDocument/2006/relationships/customXml" Target="../ink/ink3.xml"/><Relationship Id="rId2" Type="http://schemas.openxmlformats.org/officeDocument/2006/relationships/notesSlide" Target="../notesSlides/notesSlide11.xml"/><Relationship Id="rId16" Type="http://schemas.openxmlformats.org/officeDocument/2006/relationships/customXml" Target="../ink/ink10.xml"/><Relationship Id="rId29" Type="http://schemas.openxmlformats.org/officeDocument/2006/relationships/customXml" Target="../ink/ink23.xml"/><Relationship Id="rId11" Type="http://schemas.openxmlformats.org/officeDocument/2006/relationships/customXml" Target="../ink/ink7.xml"/><Relationship Id="rId24" Type="http://schemas.openxmlformats.org/officeDocument/2006/relationships/customXml" Target="../ink/ink18.xml"/><Relationship Id="rId32" Type="http://schemas.openxmlformats.org/officeDocument/2006/relationships/customXml" Target="../ink/ink25.xml"/><Relationship Id="rId37" Type="http://schemas.openxmlformats.org/officeDocument/2006/relationships/image" Target="../media/image18.png"/><Relationship Id="rId40" Type="http://schemas.openxmlformats.org/officeDocument/2006/relationships/customXml" Target="../ink/ink30.xml"/><Relationship Id="rId45" Type="http://schemas.openxmlformats.org/officeDocument/2006/relationships/customXml" Target="../ink/ink35.xml"/><Relationship Id="rId53" Type="http://schemas.openxmlformats.org/officeDocument/2006/relationships/image" Target="../media/image21.png"/><Relationship Id="rId5" Type="http://schemas.openxmlformats.org/officeDocument/2006/relationships/image" Target="../media/image13.png"/><Relationship Id="rId10" Type="http://schemas.openxmlformats.org/officeDocument/2006/relationships/customXml" Target="../ink/ink6.xml"/><Relationship Id="rId19" Type="http://schemas.openxmlformats.org/officeDocument/2006/relationships/customXml" Target="../ink/ink13.xml"/><Relationship Id="rId31" Type="http://schemas.openxmlformats.org/officeDocument/2006/relationships/customXml" Target="../ink/ink24.xml"/><Relationship Id="rId44" Type="http://schemas.openxmlformats.org/officeDocument/2006/relationships/customXml" Target="../ink/ink34.xml"/><Relationship Id="rId52" Type="http://schemas.openxmlformats.org/officeDocument/2006/relationships/customXml" Target="../ink/ink41.xml"/><Relationship Id="rId4" Type="http://schemas.openxmlformats.org/officeDocument/2006/relationships/customXml" Target="../ink/ink1.xml"/><Relationship Id="rId9" Type="http://schemas.openxmlformats.org/officeDocument/2006/relationships/customXml" Target="../ink/ink5.xml"/><Relationship Id="rId14" Type="http://schemas.openxmlformats.org/officeDocument/2006/relationships/customXml" Target="../ink/ink9.xml"/><Relationship Id="rId22" Type="http://schemas.openxmlformats.org/officeDocument/2006/relationships/customXml" Target="../ink/ink16.xml"/><Relationship Id="rId27" Type="http://schemas.openxmlformats.org/officeDocument/2006/relationships/customXml" Target="../ink/ink21.xml"/><Relationship Id="rId30" Type="http://schemas.openxmlformats.org/officeDocument/2006/relationships/image" Target="../media/image16.png"/><Relationship Id="rId35" Type="http://schemas.openxmlformats.org/officeDocument/2006/relationships/customXml" Target="../ink/ink27.xml"/><Relationship Id="rId43" Type="http://schemas.openxmlformats.org/officeDocument/2006/relationships/customXml" Target="../ink/ink33.xml"/><Relationship Id="rId48" Type="http://schemas.openxmlformats.org/officeDocument/2006/relationships/customXml" Target="../ink/ink38.xml"/><Relationship Id="rId8" Type="http://schemas.openxmlformats.org/officeDocument/2006/relationships/customXml" Target="../ink/ink4.xml"/><Relationship Id="rId51" Type="http://schemas.openxmlformats.org/officeDocument/2006/relationships/customXml" Target="../ink/ink40.xml"/><Relationship Id="rId3" Type="http://schemas.openxmlformats.org/officeDocument/2006/relationships/image" Target="../media/image12.png"/><Relationship Id="rId12" Type="http://schemas.openxmlformats.org/officeDocument/2006/relationships/customXml" Target="../ink/ink8.xml"/><Relationship Id="rId17" Type="http://schemas.openxmlformats.org/officeDocument/2006/relationships/customXml" Target="../ink/ink11.xml"/><Relationship Id="rId25" Type="http://schemas.openxmlformats.org/officeDocument/2006/relationships/customXml" Target="../ink/ink19.xml"/><Relationship Id="rId33" Type="http://schemas.openxmlformats.org/officeDocument/2006/relationships/customXml" Target="../ink/ink26.xml"/><Relationship Id="rId38" Type="http://schemas.openxmlformats.org/officeDocument/2006/relationships/customXml" Target="../ink/ink29.xml"/><Relationship Id="rId46" Type="http://schemas.openxmlformats.org/officeDocument/2006/relationships/customXml" Target="../ink/ink36.xml"/><Relationship Id="rId20" Type="http://schemas.openxmlformats.org/officeDocument/2006/relationships/customXml" Target="../ink/ink14.xml"/><Relationship Id="rId41" Type="http://schemas.openxmlformats.org/officeDocument/2006/relationships/customXml" Target="../ink/ink31.xml"/><Relationship Id="rId54"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2.xml"/><Relationship Id="rId15" Type="http://schemas.openxmlformats.org/officeDocument/2006/relationships/image" Target="../media/image15.png"/><Relationship Id="rId23" Type="http://schemas.openxmlformats.org/officeDocument/2006/relationships/customXml" Target="../ink/ink17.xml"/><Relationship Id="rId28" Type="http://schemas.openxmlformats.org/officeDocument/2006/relationships/customXml" Target="../ink/ink22.xml"/><Relationship Id="rId36" Type="http://schemas.openxmlformats.org/officeDocument/2006/relationships/customXml" Target="../ink/ink28.xml"/><Relationship Id="rId49" Type="http://schemas.openxmlformats.org/officeDocument/2006/relationships/customXml" Target="../ink/ink39.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225481-0F1E-35B8-F59B-95A49A055875}"/>
              </a:ext>
            </a:extLst>
          </p:cNvPr>
          <p:cNvSpPr txBox="1"/>
          <p:nvPr/>
        </p:nvSpPr>
        <p:spPr>
          <a:xfrm>
            <a:off x="180339" y="344866"/>
            <a:ext cx="11233332" cy="6370975"/>
          </a:xfrm>
          <a:prstGeom prst="rect">
            <a:avLst/>
          </a:prstGeom>
          <a:noFill/>
        </p:spPr>
        <p:txBody>
          <a:bodyPr wrap="square" rtlCol="0">
            <a:spAutoFit/>
          </a:bodyPr>
          <a:lstStyle/>
          <a:p>
            <a:r>
              <a:rPr lang="en-GB" sz="2400" b="1" dirty="0">
                <a:latin typeface="Century Gothic" panose="020B0502020202020204" pitchFamily="34" charset="0"/>
              </a:rPr>
              <a:t>Bioleaching</a:t>
            </a: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b="1"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This method produces around 20-25% of all copper extracted from ores. </a:t>
            </a:r>
          </a:p>
          <a:p>
            <a:pPr marL="342900" indent="-342900">
              <a:buFont typeface="Arial" panose="020B0604020202020204" pitchFamily="34" charset="0"/>
              <a:buChar char="•"/>
            </a:pPr>
            <a:r>
              <a:rPr lang="en-GB" sz="2400" dirty="0">
                <a:latin typeface="Century Gothic" panose="020B0502020202020204" pitchFamily="34" charset="0"/>
              </a:rPr>
              <a:t>However, there is a long way to go with bioleaching… Scientists are looking for ways to </a:t>
            </a:r>
            <a:r>
              <a:rPr lang="en-GB" sz="2400" b="1" dirty="0">
                <a:latin typeface="Century Gothic" panose="020B0502020202020204" pitchFamily="34" charset="0"/>
              </a:rPr>
              <a:t>speed up </a:t>
            </a:r>
            <a:r>
              <a:rPr lang="en-GB" sz="2400" dirty="0">
                <a:latin typeface="Century Gothic" panose="020B0502020202020204" pitchFamily="34" charset="0"/>
              </a:rPr>
              <a:t>this process which can take years!</a:t>
            </a:r>
          </a:p>
        </p:txBody>
      </p:sp>
      <p:sp>
        <p:nvSpPr>
          <p:cNvPr id="5" name="TextBox 4">
            <a:extLst>
              <a:ext uri="{FF2B5EF4-FFF2-40B4-BE49-F238E27FC236}">
                <a16:creationId xmlns:a16="http://schemas.microsoft.com/office/drawing/2014/main" id="{8FEA75A0-2D40-99C0-FC55-7228738CA4B2}"/>
              </a:ext>
            </a:extLst>
          </p:cNvPr>
          <p:cNvSpPr txBox="1"/>
          <p:nvPr/>
        </p:nvSpPr>
        <p:spPr>
          <a:xfrm>
            <a:off x="180339" y="887360"/>
            <a:ext cx="11233332"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Bioleaching</a:t>
            </a:r>
            <a:r>
              <a:rPr lang="en-GB" sz="2400" dirty="0">
                <a:latin typeface="Century Gothic" panose="020B0502020202020204" pitchFamily="34" charset="0"/>
              </a:rPr>
              <a:t> is a method to extract metals from their ore using living organisms such as </a:t>
            </a:r>
            <a:r>
              <a:rPr lang="en-GB" sz="2400" b="1" dirty="0">
                <a:latin typeface="Century Gothic" panose="020B0502020202020204" pitchFamily="34" charset="0"/>
              </a:rPr>
              <a:t>bacteria</a:t>
            </a:r>
            <a:r>
              <a:rPr lang="en-GB" sz="2400" dirty="0">
                <a:latin typeface="Century Gothic" panose="020B0502020202020204" pitchFamily="34" charset="0"/>
              </a:rPr>
              <a:t>.</a:t>
            </a:r>
          </a:p>
        </p:txBody>
      </p:sp>
      <p:sp>
        <p:nvSpPr>
          <p:cNvPr id="7" name="TextBox 6">
            <a:extLst>
              <a:ext uri="{FF2B5EF4-FFF2-40B4-BE49-F238E27FC236}">
                <a16:creationId xmlns:a16="http://schemas.microsoft.com/office/drawing/2014/main" id="{517CF016-7179-BD74-9EAA-06254F925663}"/>
              </a:ext>
            </a:extLst>
          </p:cNvPr>
          <p:cNvSpPr txBox="1"/>
          <p:nvPr/>
        </p:nvSpPr>
        <p:spPr>
          <a:xfrm>
            <a:off x="310968" y="2095224"/>
            <a:ext cx="2939142" cy="646331"/>
          </a:xfrm>
          <a:prstGeom prst="rect">
            <a:avLst/>
          </a:prstGeom>
          <a:noFill/>
        </p:spPr>
        <p:txBody>
          <a:bodyPr wrap="square">
            <a:spAutoFit/>
          </a:bodyPr>
          <a:lstStyle/>
          <a:p>
            <a:pPr marL="457200" indent="-457200">
              <a:buAutoNum type="arabicPeriod"/>
            </a:pPr>
            <a:r>
              <a:rPr lang="en-GB" sz="1800" dirty="0">
                <a:latin typeface="Century Gothic" panose="020B0502020202020204" pitchFamily="34" charset="0"/>
              </a:rPr>
              <a:t>Bacteria are added to low-grade ores. </a:t>
            </a:r>
          </a:p>
        </p:txBody>
      </p:sp>
      <p:sp>
        <p:nvSpPr>
          <p:cNvPr id="9" name="TextBox 8">
            <a:extLst>
              <a:ext uri="{FF2B5EF4-FFF2-40B4-BE49-F238E27FC236}">
                <a16:creationId xmlns:a16="http://schemas.microsoft.com/office/drawing/2014/main" id="{048C2B60-D18C-4E28-AF5C-DE5729DE7F70}"/>
              </a:ext>
            </a:extLst>
          </p:cNvPr>
          <p:cNvSpPr txBox="1"/>
          <p:nvPr/>
        </p:nvSpPr>
        <p:spPr>
          <a:xfrm>
            <a:off x="3829412" y="2095224"/>
            <a:ext cx="3412671" cy="923330"/>
          </a:xfrm>
          <a:prstGeom prst="rect">
            <a:avLst/>
          </a:prstGeom>
          <a:noFill/>
        </p:spPr>
        <p:txBody>
          <a:bodyPr wrap="square">
            <a:spAutoFit/>
          </a:bodyPr>
          <a:lstStyle/>
          <a:p>
            <a:r>
              <a:rPr lang="en-GB" sz="1800" dirty="0">
                <a:latin typeface="Century Gothic" panose="020B0502020202020204" pitchFamily="34" charset="0"/>
              </a:rPr>
              <a:t>2. They ‘feed’ on the ore, creating a solution of ions called </a:t>
            </a:r>
            <a:r>
              <a:rPr lang="en-GB" sz="1800" b="1" dirty="0">
                <a:latin typeface="Century Gothic" panose="020B0502020202020204" pitchFamily="34" charset="0"/>
              </a:rPr>
              <a:t>leachate</a:t>
            </a:r>
            <a:r>
              <a:rPr lang="en-GB" sz="1800" dirty="0">
                <a:latin typeface="Century Gothic" panose="020B0502020202020204" pitchFamily="34" charset="0"/>
              </a:rPr>
              <a:t>. </a:t>
            </a:r>
          </a:p>
        </p:txBody>
      </p:sp>
      <p:sp>
        <p:nvSpPr>
          <p:cNvPr id="11" name="TextBox 10">
            <a:extLst>
              <a:ext uri="{FF2B5EF4-FFF2-40B4-BE49-F238E27FC236}">
                <a16:creationId xmlns:a16="http://schemas.microsoft.com/office/drawing/2014/main" id="{9FE3D581-2AC3-626D-6AE4-E230525030F6}"/>
              </a:ext>
            </a:extLst>
          </p:cNvPr>
          <p:cNvSpPr txBox="1"/>
          <p:nvPr/>
        </p:nvSpPr>
        <p:spPr>
          <a:xfrm>
            <a:off x="7796166" y="2095224"/>
            <a:ext cx="3429000" cy="1200329"/>
          </a:xfrm>
          <a:prstGeom prst="rect">
            <a:avLst/>
          </a:prstGeom>
          <a:noFill/>
        </p:spPr>
        <p:txBody>
          <a:bodyPr wrap="square">
            <a:spAutoFit/>
          </a:bodyPr>
          <a:lstStyle/>
          <a:p>
            <a:r>
              <a:rPr lang="en-GB" sz="1800" dirty="0">
                <a:latin typeface="Century Gothic" panose="020B0502020202020204" pitchFamily="34" charset="0"/>
              </a:rPr>
              <a:t>3. The copper solutions are then </a:t>
            </a:r>
            <a:r>
              <a:rPr lang="en-GB" sz="1800" b="1" dirty="0">
                <a:latin typeface="Century Gothic" panose="020B0502020202020204" pitchFamily="34" charset="0"/>
              </a:rPr>
              <a:t>purified</a:t>
            </a:r>
            <a:r>
              <a:rPr lang="en-GB" sz="1800" dirty="0">
                <a:latin typeface="Century Gothic" panose="020B0502020202020204" pitchFamily="34" charset="0"/>
              </a:rPr>
              <a:t> using displacement reactions or electrolysis.</a:t>
            </a:r>
          </a:p>
        </p:txBody>
      </p:sp>
      <p:pic>
        <p:nvPicPr>
          <p:cNvPr id="13" name="Picture 12">
            <a:extLst>
              <a:ext uri="{FF2B5EF4-FFF2-40B4-BE49-F238E27FC236}">
                <a16:creationId xmlns:a16="http://schemas.microsoft.com/office/drawing/2014/main" id="{70A49280-CD5C-BB75-4D0A-93B31267C866}"/>
              </a:ext>
            </a:extLst>
          </p:cNvPr>
          <p:cNvPicPr>
            <a:picLocks noChangeAspect="1"/>
          </p:cNvPicPr>
          <p:nvPr/>
        </p:nvPicPr>
        <p:blipFill>
          <a:blip r:embed="rId3"/>
          <a:stretch>
            <a:fillRect/>
          </a:stretch>
        </p:blipFill>
        <p:spPr>
          <a:xfrm>
            <a:off x="526912" y="3040038"/>
            <a:ext cx="2507253" cy="2041060"/>
          </a:xfrm>
          <a:prstGeom prst="rect">
            <a:avLst/>
          </a:prstGeom>
        </p:spPr>
      </p:pic>
      <p:pic>
        <p:nvPicPr>
          <p:cNvPr id="3074" name="Picture 2">
            <a:extLst>
              <a:ext uri="{FF2B5EF4-FFF2-40B4-BE49-F238E27FC236}">
                <a16:creationId xmlns:a16="http://schemas.microsoft.com/office/drawing/2014/main" id="{E49B40FF-5AC3-1F79-CFE7-86FECFA0A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3200" y="3051174"/>
            <a:ext cx="2857500"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856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
                                            <p:txEl>
                                              <p:pRg st="14" end="14"/>
                                            </p:txEl>
                                          </p:spTgt>
                                        </p:tgtEl>
                                        <p:attrNameLst>
                                          <p:attrName>style.visibility</p:attrName>
                                        </p:attrNameLst>
                                      </p:cBhvr>
                                      <p:to>
                                        <p:strVal val="visible"/>
                                      </p:to>
                                    </p:set>
                                    <p:animEffect transition="in" filter="fade">
                                      <p:cBhvr>
                                        <p:cTn id="34" dur="500"/>
                                        <p:tgtEl>
                                          <p:spTgt spid="4">
                                            <p:txEl>
                                              <p:pRg st="14" end="1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
                                            <p:txEl>
                                              <p:pRg st="15" end="15"/>
                                            </p:txEl>
                                          </p:spTgt>
                                        </p:tgtEl>
                                        <p:attrNameLst>
                                          <p:attrName>style.visibility</p:attrName>
                                        </p:attrNameLst>
                                      </p:cBhvr>
                                      <p:to>
                                        <p:strVal val="visible"/>
                                      </p:to>
                                    </p:set>
                                    <p:animEffect transition="in" filter="fade">
                                      <p:cBhvr>
                                        <p:cTn id="39" dur="500"/>
                                        <p:tgtEl>
                                          <p:spTgt spid="4">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0E70B55-D44E-A062-6479-7F7D3DA2A5A8}"/>
              </a:ext>
            </a:extLst>
          </p:cNvPr>
          <p:cNvSpPr txBox="1"/>
          <p:nvPr/>
        </p:nvSpPr>
        <p:spPr>
          <a:xfrm>
            <a:off x="228599" y="192652"/>
            <a:ext cx="11185071" cy="461665"/>
          </a:xfrm>
          <a:prstGeom prst="rect">
            <a:avLst/>
          </a:prstGeom>
          <a:noFill/>
        </p:spPr>
        <p:txBody>
          <a:bodyPr wrap="square">
            <a:spAutoFit/>
          </a:bodyPr>
          <a:lstStyle/>
          <a:p>
            <a:r>
              <a:rPr lang="en-GB" sz="2400" b="1" dirty="0">
                <a:latin typeface="Century Gothic" panose="020B0502020202020204" pitchFamily="34" charset="0"/>
              </a:rPr>
              <a:t>Phytomining</a:t>
            </a:r>
          </a:p>
        </p:txBody>
      </p:sp>
      <p:sp>
        <p:nvSpPr>
          <p:cNvPr id="5" name="TextBox 4">
            <a:extLst>
              <a:ext uri="{FF2B5EF4-FFF2-40B4-BE49-F238E27FC236}">
                <a16:creationId xmlns:a16="http://schemas.microsoft.com/office/drawing/2014/main" id="{C81838CB-264E-3A69-CB4A-255D9AB1B309}"/>
              </a:ext>
            </a:extLst>
          </p:cNvPr>
          <p:cNvSpPr txBox="1"/>
          <p:nvPr/>
        </p:nvSpPr>
        <p:spPr>
          <a:xfrm>
            <a:off x="204468" y="805717"/>
            <a:ext cx="11233332"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Phytomining</a:t>
            </a:r>
            <a:r>
              <a:rPr lang="en-GB" sz="2400" dirty="0">
                <a:latin typeface="Century Gothic" panose="020B0502020202020204" pitchFamily="34" charset="0"/>
              </a:rPr>
              <a:t> is a method to extract copper metal from low-grade copper ore in soil, using </a:t>
            </a:r>
            <a:r>
              <a:rPr lang="en-GB" sz="2400" b="1" dirty="0">
                <a:latin typeface="Century Gothic" panose="020B0502020202020204" pitchFamily="34" charset="0"/>
              </a:rPr>
              <a:t>plants</a:t>
            </a:r>
          </a:p>
        </p:txBody>
      </p:sp>
      <p:sp>
        <p:nvSpPr>
          <p:cNvPr id="6" name="TextBox 5">
            <a:extLst>
              <a:ext uri="{FF2B5EF4-FFF2-40B4-BE49-F238E27FC236}">
                <a16:creationId xmlns:a16="http://schemas.microsoft.com/office/drawing/2014/main" id="{A7985A00-69D7-0C0E-7196-A0B8FC36A8BA}"/>
              </a:ext>
            </a:extLst>
          </p:cNvPr>
          <p:cNvSpPr txBox="1"/>
          <p:nvPr/>
        </p:nvSpPr>
        <p:spPr>
          <a:xfrm>
            <a:off x="359228" y="1926771"/>
            <a:ext cx="441146" cy="369332"/>
          </a:xfrm>
          <a:prstGeom prst="rect">
            <a:avLst/>
          </a:prstGeom>
          <a:noFill/>
        </p:spPr>
        <p:txBody>
          <a:bodyPr wrap="none" rtlCol="0">
            <a:spAutoFit/>
          </a:bodyPr>
          <a:lstStyle/>
          <a:p>
            <a:r>
              <a:rPr lang="en-GB" b="1" dirty="0">
                <a:latin typeface="Century Gothic" panose="020B0502020202020204" pitchFamily="34" charset="0"/>
              </a:rPr>
              <a:t>1. </a:t>
            </a:r>
          </a:p>
        </p:txBody>
      </p:sp>
      <p:sp>
        <p:nvSpPr>
          <p:cNvPr id="7" name="TextBox 6">
            <a:extLst>
              <a:ext uri="{FF2B5EF4-FFF2-40B4-BE49-F238E27FC236}">
                <a16:creationId xmlns:a16="http://schemas.microsoft.com/office/drawing/2014/main" id="{494BE539-6E4B-7D23-B626-58E2BD7448A2}"/>
              </a:ext>
            </a:extLst>
          </p:cNvPr>
          <p:cNvSpPr txBox="1"/>
          <p:nvPr/>
        </p:nvSpPr>
        <p:spPr>
          <a:xfrm>
            <a:off x="3779127" y="1969531"/>
            <a:ext cx="442750" cy="369332"/>
          </a:xfrm>
          <a:prstGeom prst="rect">
            <a:avLst/>
          </a:prstGeom>
          <a:noFill/>
        </p:spPr>
        <p:txBody>
          <a:bodyPr wrap="none" rtlCol="0">
            <a:spAutoFit/>
          </a:bodyPr>
          <a:lstStyle/>
          <a:p>
            <a:r>
              <a:rPr lang="en-GB" b="1" dirty="0">
                <a:latin typeface="Century Gothic" panose="020B0502020202020204" pitchFamily="34" charset="0"/>
              </a:rPr>
              <a:t>2. </a:t>
            </a:r>
          </a:p>
        </p:txBody>
      </p:sp>
      <p:sp>
        <p:nvSpPr>
          <p:cNvPr id="8" name="TextBox 7">
            <a:extLst>
              <a:ext uri="{FF2B5EF4-FFF2-40B4-BE49-F238E27FC236}">
                <a16:creationId xmlns:a16="http://schemas.microsoft.com/office/drawing/2014/main" id="{E33750D7-92D8-5A26-B198-EA066F25D4EF}"/>
              </a:ext>
            </a:extLst>
          </p:cNvPr>
          <p:cNvSpPr txBox="1"/>
          <p:nvPr/>
        </p:nvSpPr>
        <p:spPr>
          <a:xfrm>
            <a:off x="7200630" y="1969531"/>
            <a:ext cx="442750" cy="369332"/>
          </a:xfrm>
          <a:prstGeom prst="rect">
            <a:avLst/>
          </a:prstGeom>
          <a:noFill/>
        </p:spPr>
        <p:txBody>
          <a:bodyPr wrap="none" rtlCol="0">
            <a:spAutoFit/>
          </a:bodyPr>
          <a:lstStyle/>
          <a:p>
            <a:r>
              <a:rPr lang="en-GB" b="1" dirty="0">
                <a:latin typeface="Century Gothic" panose="020B0502020202020204" pitchFamily="34" charset="0"/>
              </a:rPr>
              <a:t>3. </a:t>
            </a:r>
          </a:p>
        </p:txBody>
      </p:sp>
      <p:sp>
        <p:nvSpPr>
          <p:cNvPr id="9" name="TextBox 8">
            <a:extLst>
              <a:ext uri="{FF2B5EF4-FFF2-40B4-BE49-F238E27FC236}">
                <a16:creationId xmlns:a16="http://schemas.microsoft.com/office/drawing/2014/main" id="{8B0894B6-4AB8-61DA-B8A1-F036FADBA3C7}"/>
              </a:ext>
            </a:extLst>
          </p:cNvPr>
          <p:cNvSpPr txBox="1"/>
          <p:nvPr/>
        </p:nvSpPr>
        <p:spPr>
          <a:xfrm>
            <a:off x="359228" y="4377232"/>
            <a:ext cx="442750" cy="369332"/>
          </a:xfrm>
          <a:prstGeom prst="rect">
            <a:avLst/>
          </a:prstGeom>
          <a:noFill/>
        </p:spPr>
        <p:txBody>
          <a:bodyPr wrap="none" rtlCol="0">
            <a:spAutoFit/>
          </a:bodyPr>
          <a:lstStyle/>
          <a:p>
            <a:r>
              <a:rPr lang="en-GB" b="1" dirty="0">
                <a:latin typeface="Century Gothic" panose="020B0502020202020204" pitchFamily="34" charset="0"/>
              </a:rPr>
              <a:t>4. </a:t>
            </a:r>
          </a:p>
        </p:txBody>
      </p:sp>
      <p:sp>
        <p:nvSpPr>
          <p:cNvPr id="10" name="TextBox 9">
            <a:extLst>
              <a:ext uri="{FF2B5EF4-FFF2-40B4-BE49-F238E27FC236}">
                <a16:creationId xmlns:a16="http://schemas.microsoft.com/office/drawing/2014/main" id="{6227E8C2-F696-CBEB-7196-90F36501E8A9}"/>
              </a:ext>
            </a:extLst>
          </p:cNvPr>
          <p:cNvSpPr txBox="1"/>
          <p:nvPr/>
        </p:nvSpPr>
        <p:spPr>
          <a:xfrm>
            <a:off x="3779127" y="4377232"/>
            <a:ext cx="442750" cy="369332"/>
          </a:xfrm>
          <a:prstGeom prst="rect">
            <a:avLst/>
          </a:prstGeom>
          <a:noFill/>
        </p:spPr>
        <p:txBody>
          <a:bodyPr wrap="none" rtlCol="0">
            <a:spAutoFit/>
          </a:bodyPr>
          <a:lstStyle/>
          <a:p>
            <a:r>
              <a:rPr lang="en-GB" b="1" dirty="0">
                <a:latin typeface="Century Gothic" panose="020B0502020202020204" pitchFamily="34" charset="0"/>
              </a:rPr>
              <a:t>5. </a:t>
            </a:r>
          </a:p>
        </p:txBody>
      </p:sp>
      <p:pic>
        <p:nvPicPr>
          <p:cNvPr id="12" name="Picture 11" descr="A picture containing plant, flower&#10;&#10;Description automatically generated">
            <a:extLst>
              <a:ext uri="{FF2B5EF4-FFF2-40B4-BE49-F238E27FC236}">
                <a16:creationId xmlns:a16="http://schemas.microsoft.com/office/drawing/2014/main" id="{A3163EB6-31BF-1FE3-586D-DD72CE5B32C7}"/>
              </a:ext>
            </a:extLst>
          </p:cNvPr>
          <p:cNvPicPr>
            <a:picLocks noChangeAspect="1"/>
          </p:cNvPicPr>
          <p:nvPr/>
        </p:nvPicPr>
        <p:blipFill>
          <a:blip r:embed="rId3"/>
          <a:stretch>
            <a:fillRect/>
          </a:stretch>
        </p:blipFill>
        <p:spPr>
          <a:xfrm>
            <a:off x="800374" y="1788114"/>
            <a:ext cx="2557193" cy="2557193"/>
          </a:xfrm>
          <a:prstGeom prst="rect">
            <a:avLst/>
          </a:prstGeom>
        </p:spPr>
      </p:pic>
      <mc:AlternateContent xmlns:mc="http://schemas.openxmlformats.org/markup-compatibility/2006">
        <mc:Choice xmlns:p14="http://schemas.microsoft.com/office/powerpoint/2010/main" Requires="p14">
          <p:contentPart p14:bwMode="auto" r:id="rId4">
            <p14:nvContentPartPr>
              <p14:cNvPr id="13" name="Ink 12">
                <a:extLst>
                  <a:ext uri="{FF2B5EF4-FFF2-40B4-BE49-F238E27FC236}">
                    <a16:creationId xmlns:a16="http://schemas.microsoft.com/office/drawing/2014/main" id="{959A50E8-B5D1-8991-4EA8-32E33214D592}"/>
                  </a:ext>
                </a:extLst>
              </p14:cNvPr>
              <p14:cNvContentPartPr/>
              <p14:nvPr/>
            </p14:nvContentPartPr>
            <p14:xfrm>
              <a:off x="1640340" y="4024234"/>
              <a:ext cx="360" cy="360"/>
            </p14:xfrm>
          </p:contentPart>
        </mc:Choice>
        <mc:Fallback>
          <p:pic>
            <p:nvPicPr>
              <p:cNvPr id="13" name="Ink 12">
                <a:extLst>
                  <a:ext uri="{FF2B5EF4-FFF2-40B4-BE49-F238E27FC236}">
                    <a16:creationId xmlns:a16="http://schemas.microsoft.com/office/drawing/2014/main" id="{959A50E8-B5D1-8991-4EA8-32E33214D592}"/>
                  </a:ext>
                </a:extLst>
              </p:cNvPr>
              <p:cNvPicPr/>
              <p:nvPr/>
            </p:nvPicPr>
            <p:blipFill>
              <a:blip r:embed="rId5"/>
              <a:stretch>
                <a:fillRect/>
              </a:stretch>
            </p:blipFill>
            <p:spPr>
              <a:xfrm>
                <a:off x="1604340" y="39882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4" name="Ink 13">
                <a:extLst>
                  <a:ext uri="{FF2B5EF4-FFF2-40B4-BE49-F238E27FC236}">
                    <a16:creationId xmlns:a16="http://schemas.microsoft.com/office/drawing/2014/main" id="{E4567A6B-D1AD-D986-7B40-6AF82132E796}"/>
                  </a:ext>
                </a:extLst>
              </p14:cNvPr>
              <p14:cNvContentPartPr/>
              <p14:nvPr/>
            </p14:nvContentPartPr>
            <p14:xfrm>
              <a:off x="1961460" y="3960874"/>
              <a:ext cx="360" cy="360"/>
            </p14:xfrm>
          </p:contentPart>
        </mc:Choice>
        <mc:Fallback>
          <p:pic>
            <p:nvPicPr>
              <p:cNvPr id="14" name="Ink 13">
                <a:extLst>
                  <a:ext uri="{FF2B5EF4-FFF2-40B4-BE49-F238E27FC236}">
                    <a16:creationId xmlns:a16="http://schemas.microsoft.com/office/drawing/2014/main" id="{E4567A6B-D1AD-D986-7B40-6AF82132E796}"/>
                  </a:ext>
                </a:extLst>
              </p:cNvPr>
              <p:cNvPicPr/>
              <p:nvPr/>
            </p:nvPicPr>
            <p:blipFill>
              <a:blip r:embed="rId5"/>
              <a:stretch>
                <a:fillRect/>
              </a:stretch>
            </p:blipFill>
            <p:spPr>
              <a:xfrm>
                <a:off x="1925460" y="392487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5" name="Ink 14">
                <a:extLst>
                  <a:ext uri="{FF2B5EF4-FFF2-40B4-BE49-F238E27FC236}">
                    <a16:creationId xmlns:a16="http://schemas.microsoft.com/office/drawing/2014/main" id="{A55A377E-E1F0-E709-52DD-2E358EAC908D}"/>
                  </a:ext>
                </a:extLst>
              </p14:cNvPr>
              <p14:cNvContentPartPr/>
              <p14:nvPr/>
            </p14:nvContentPartPr>
            <p14:xfrm>
              <a:off x="2194380" y="4076434"/>
              <a:ext cx="360" cy="360"/>
            </p14:xfrm>
          </p:contentPart>
        </mc:Choice>
        <mc:Fallback>
          <p:pic>
            <p:nvPicPr>
              <p:cNvPr id="15" name="Ink 14">
                <a:extLst>
                  <a:ext uri="{FF2B5EF4-FFF2-40B4-BE49-F238E27FC236}">
                    <a16:creationId xmlns:a16="http://schemas.microsoft.com/office/drawing/2014/main" id="{A55A377E-E1F0-E709-52DD-2E358EAC908D}"/>
                  </a:ext>
                </a:extLst>
              </p:cNvPr>
              <p:cNvPicPr/>
              <p:nvPr/>
            </p:nvPicPr>
            <p:blipFill>
              <a:blip r:embed="rId5"/>
              <a:stretch>
                <a:fillRect/>
              </a:stretch>
            </p:blipFill>
            <p:spPr>
              <a:xfrm>
                <a:off x="2158380" y="40404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16" name="Ink 15">
                <a:extLst>
                  <a:ext uri="{FF2B5EF4-FFF2-40B4-BE49-F238E27FC236}">
                    <a16:creationId xmlns:a16="http://schemas.microsoft.com/office/drawing/2014/main" id="{773BE133-0DB3-3F60-B22C-B80409281796}"/>
                  </a:ext>
                </a:extLst>
              </p14:cNvPr>
              <p14:cNvContentPartPr/>
              <p14:nvPr/>
            </p14:nvContentPartPr>
            <p14:xfrm>
              <a:off x="1907820" y="4018834"/>
              <a:ext cx="360" cy="360"/>
            </p14:xfrm>
          </p:contentPart>
        </mc:Choice>
        <mc:Fallback>
          <p:pic>
            <p:nvPicPr>
              <p:cNvPr id="16" name="Ink 15">
                <a:extLst>
                  <a:ext uri="{FF2B5EF4-FFF2-40B4-BE49-F238E27FC236}">
                    <a16:creationId xmlns:a16="http://schemas.microsoft.com/office/drawing/2014/main" id="{773BE133-0DB3-3F60-B22C-B80409281796}"/>
                  </a:ext>
                </a:extLst>
              </p:cNvPr>
              <p:cNvPicPr/>
              <p:nvPr/>
            </p:nvPicPr>
            <p:blipFill>
              <a:blip r:embed="rId5"/>
              <a:stretch>
                <a:fillRect/>
              </a:stretch>
            </p:blipFill>
            <p:spPr>
              <a:xfrm>
                <a:off x="1871820" y="39828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17" name="Ink 16">
                <a:extLst>
                  <a:ext uri="{FF2B5EF4-FFF2-40B4-BE49-F238E27FC236}">
                    <a16:creationId xmlns:a16="http://schemas.microsoft.com/office/drawing/2014/main" id="{E39CD967-EE23-452B-312B-1716271EAE20}"/>
                  </a:ext>
                </a:extLst>
              </p14:cNvPr>
              <p14:cNvContentPartPr/>
              <p14:nvPr/>
            </p14:nvContentPartPr>
            <p14:xfrm>
              <a:off x="1661580" y="4001554"/>
              <a:ext cx="360" cy="360"/>
            </p14:xfrm>
          </p:contentPart>
        </mc:Choice>
        <mc:Fallback>
          <p:pic>
            <p:nvPicPr>
              <p:cNvPr id="17" name="Ink 16">
                <a:extLst>
                  <a:ext uri="{FF2B5EF4-FFF2-40B4-BE49-F238E27FC236}">
                    <a16:creationId xmlns:a16="http://schemas.microsoft.com/office/drawing/2014/main" id="{E39CD967-EE23-452B-312B-1716271EAE20}"/>
                  </a:ext>
                </a:extLst>
              </p:cNvPr>
              <p:cNvPicPr/>
              <p:nvPr/>
            </p:nvPicPr>
            <p:blipFill>
              <a:blip r:embed="rId5"/>
              <a:stretch>
                <a:fillRect/>
              </a:stretch>
            </p:blipFill>
            <p:spPr>
              <a:xfrm>
                <a:off x="1625580" y="396555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2F69AA58-FB89-E886-C066-248134B8E4E1}"/>
                  </a:ext>
                </a:extLst>
              </p14:cNvPr>
              <p14:cNvContentPartPr/>
              <p14:nvPr/>
            </p14:nvContentPartPr>
            <p14:xfrm>
              <a:off x="2310300" y="3996514"/>
              <a:ext cx="360" cy="360"/>
            </p14:xfrm>
          </p:contentPart>
        </mc:Choice>
        <mc:Fallback>
          <p:pic>
            <p:nvPicPr>
              <p:cNvPr id="18" name="Ink 17">
                <a:extLst>
                  <a:ext uri="{FF2B5EF4-FFF2-40B4-BE49-F238E27FC236}">
                    <a16:creationId xmlns:a16="http://schemas.microsoft.com/office/drawing/2014/main" id="{2F69AA58-FB89-E886-C066-248134B8E4E1}"/>
                  </a:ext>
                </a:extLst>
              </p:cNvPr>
              <p:cNvPicPr/>
              <p:nvPr/>
            </p:nvPicPr>
            <p:blipFill>
              <a:blip r:embed="rId5"/>
              <a:stretch>
                <a:fillRect/>
              </a:stretch>
            </p:blipFill>
            <p:spPr>
              <a:xfrm>
                <a:off x="2274300" y="396051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19" name="Ink 18">
                <a:extLst>
                  <a:ext uri="{FF2B5EF4-FFF2-40B4-BE49-F238E27FC236}">
                    <a16:creationId xmlns:a16="http://schemas.microsoft.com/office/drawing/2014/main" id="{E276BBB2-8533-1399-2154-7B944FF9A8CB}"/>
                  </a:ext>
                </a:extLst>
              </p14:cNvPr>
              <p14:cNvContentPartPr/>
              <p14:nvPr/>
            </p14:nvContentPartPr>
            <p14:xfrm>
              <a:off x="2740500" y="4080034"/>
              <a:ext cx="360" cy="360"/>
            </p14:xfrm>
          </p:contentPart>
        </mc:Choice>
        <mc:Fallback>
          <p:pic>
            <p:nvPicPr>
              <p:cNvPr id="19" name="Ink 18">
                <a:extLst>
                  <a:ext uri="{FF2B5EF4-FFF2-40B4-BE49-F238E27FC236}">
                    <a16:creationId xmlns:a16="http://schemas.microsoft.com/office/drawing/2014/main" id="{E276BBB2-8533-1399-2154-7B944FF9A8CB}"/>
                  </a:ext>
                </a:extLst>
              </p:cNvPr>
              <p:cNvPicPr/>
              <p:nvPr/>
            </p:nvPicPr>
            <p:blipFill>
              <a:blip r:embed="rId5"/>
              <a:stretch>
                <a:fillRect/>
              </a:stretch>
            </p:blipFill>
            <p:spPr>
              <a:xfrm>
                <a:off x="2704500" y="40440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A080D17F-D4FC-A43B-39C4-A453F5EDF16E}"/>
                  </a:ext>
                </a:extLst>
              </p14:cNvPr>
              <p14:cNvContentPartPr/>
              <p14:nvPr/>
            </p14:nvContentPartPr>
            <p14:xfrm>
              <a:off x="2167380" y="3829114"/>
              <a:ext cx="360" cy="360"/>
            </p14:xfrm>
          </p:contentPart>
        </mc:Choice>
        <mc:Fallback>
          <p:pic>
            <p:nvPicPr>
              <p:cNvPr id="20" name="Ink 19">
                <a:extLst>
                  <a:ext uri="{FF2B5EF4-FFF2-40B4-BE49-F238E27FC236}">
                    <a16:creationId xmlns:a16="http://schemas.microsoft.com/office/drawing/2014/main" id="{A080D17F-D4FC-A43B-39C4-A453F5EDF16E}"/>
                  </a:ext>
                </a:extLst>
              </p:cNvPr>
              <p:cNvPicPr/>
              <p:nvPr/>
            </p:nvPicPr>
            <p:blipFill>
              <a:blip r:embed="rId5"/>
              <a:stretch>
                <a:fillRect/>
              </a:stretch>
            </p:blipFill>
            <p:spPr>
              <a:xfrm>
                <a:off x="2131380" y="3793114"/>
                <a:ext cx="72000" cy="72000"/>
              </a:xfrm>
              <a:prstGeom prst="rect">
                <a:avLst/>
              </a:prstGeom>
            </p:spPr>
          </p:pic>
        </mc:Fallback>
      </mc:AlternateContent>
      <p:pic>
        <p:nvPicPr>
          <p:cNvPr id="21" name="Picture 20" descr="A picture containing plant, flower&#10;&#10;Description automatically generated">
            <a:extLst>
              <a:ext uri="{FF2B5EF4-FFF2-40B4-BE49-F238E27FC236}">
                <a16:creationId xmlns:a16="http://schemas.microsoft.com/office/drawing/2014/main" id="{D7E0B826-E0E7-ED59-460F-165F379FB00F}"/>
              </a:ext>
            </a:extLst>
          </p:cNvPr>
          <p:cNvPicPr>
            <a:picLocks noChangeAspect="1"/>
          </p:cNvPicPr>
          <p:nvPr/>
        </p:nvPicPr>
        <p:blipFill>
          <a:blip r:embed="rId3"/>
          <a:stretch>
            <a:fillRect/>
          </a:stretch>
        </p:blipFill>
        <p:spPr>
          <a:xfrm>
            <a:off x="4250786" y="1868133"/>
            <a:ext cx="2557193" cy="2557193"/>
          </a:xfrm>
          <a:prstGeom prst="rect">
            <a:avLst/>
          </a:prstGeom>
        </p:spPr>
      </p:pic>
      <p:pic>
        <p:nvPicPr>
          <p:cNvPr id="25" name="Picture 24" descr="A close-up of a fire&#10;&#10;Description automatically generated with medium confidence">
            <a:extLst>
              <a:ext uri="{FF2B5EF4-FFF2-40B4-BE49-F238E27FC236}">
                <a16:creationId xmlns:a16="http://schemas.microsoft.com/office/drawing/2014/main" id="{C5965EDD-6CA1-6C89-1595-04B5BFA11218}"/>
              </a:ext>
            </a:extLst>
          </p:cNvPr>
          <p:cNvPicPr>
            <a:picLocks noChangeAspect="1"/>
          </p:cNvPicPr>
          <p:nvPr/>
        </p:nvPicPr>
        <p:blipFill rotWithShape="1">
          <a:blip r:embed="rId13"/>
          <a:srcRect l="28317" t="4821" r="26197" b="10932"/>
          <a:stretch/>
        </p:blipFill>
        <p:spPr>
          <a:xfrm>
            <a:off x="4820781" y="1221215"/>
            <a:ext cx="1295801" cy="2400069"/>
          </a:xfrm>
          <a:prstGeom prst="rect">
            <a:avLst/>
          </a:prstGeom>
        </p:spPr>
      </p:pic>
      <p:grpSp>
        <p:nvGrpSpPr>
          <p:cNvPr id="28" name="Group 27">
            <a:extLst>
              <a:ext uri="{FF2B5EF4-FFF2-40B4-BE49-F238E27FC236}">
                <a16:creationId xmlns:a16="http://schemas.microsoft.com/office/drawing/2014/main" id="{EFAB5C57-9C36-A2C2-2D72-365B6BB0DFB7}"/>
              </a:ext>
            </a:extLst>
          </p:cNvPr>
          <p:cNvGrpSpPr/>
          <p:nvPr/>
        </p:nvGrpSpPr>
        <p:grpSpPr>
          <a:xfrm>
            <a:off x="4453380" y="2298394"/>
            <a:ext cx="34560" cy="54360"/>
            <a:chOff x="4453380" y="2298394"/>
            <a:chExt cx="34560" cy="54360"/>
          </a:xfrm>
        </p:grpSpPr>
        <mc:AlternateContent xmlns:mc="http://schemas.openxmlformats.org/markup-compatibility/2006">
          <mc:Choice xmlns:p14="http://schemas.microsoft.com/office/powerpoint/2010/main" Requires="p14">
            <p:contentPart p14:bwMode="auto" r:id="rId14">
              <p14:nvContentPartPr>
                <p14:cNvPr id="26" name="Ink 25">
                  <a:extLst>
                    <a:ext uri="{FF2B5EF4-FFF2-40B4-BE49-F238E27FC236}">
                      <a16:creationId xmlns:a16="http://schemas.microsoft.com/office/drawing/2014/main" id="{3F0B5797-BDEE-4993-DE31-C80BA9093303}"/>
                    </a:ext>
                  </a:extLst>
                </p14:cNvPr>
                <p14:cNvContentPartPr/>
                <p14:nvPr/>
              </p14:nvContentPartPr>
              <p14:xfrm>
                <a:off x="4453380" y="2352394"/>
                <a:ext cx="360" cy="360"/>
              </p14:xfrm>
            </p:contentPart>
          </mc:Choice>
          <mc:Fallback>
            <p:pic>
              <p:nvPicPr>
                <p:cNvPr id="26" name="Ink 25">
                  <a:extLst>
                    <a:ext uri="{FF2B5EF4-FFF2-40B4-BE49-F238E27FC236}">
                      <a16:creationId xmlns:a16="http://schemas.microsoft.com/office/drawing/2014/main" id="{3F0B5797-BDEE-4993-DE31-C80BA9093303}"/>
                    </a:ext>
                  </a:extLst>
                </p:cNvPr>
                <p:cNvPicPr/>
                <p:nvPr/>
              </p:nvPicPr>
              <p:blipFill>
                <a:blip r:embed="rId15"/>
                <a:stretch>
                  <a:fillRect/>
                </a:stretch>
              </p:blipFill>
              <p:spPr>
                <a:xfrm>
                  <a:off x="4417380" y="231639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7" name="Ink 26">
                  <a:extLst>
                    <a:ext uri="{FF2B5EF4-FFF2-40B4-BE49-F238E27FC236}">
                      <a16:creationId xmlns:a16="http://schemas.microsoft.com/office/drawing/2014/main" id="{43F19475-951D-C16F-E9D6-328B846EFFCD}"/>
                    </a:ext>
                  </a:extLst>
                </p14:cNvPr>
                <p14:cNvContentPartPr/>
                <p14:nvPr/>
              </p14:nvContentPartPr>
              <p14:xfrm>
                <a:off x="4487580" y="2298394"/>
                <a:ext cx="360" cy="360"/>
              </p14:xfrm>
            </p:contentPart>
          </mc:Choice>
          <mc:Fallback>
            <p:pic>
              <p:nvPicPr>
                <p:cNvPr id="27" name="Ink 26">
                  <a:extLst>
                    <a:ext uri="{FF2B5EF4-FFF2-40B4-BE49-F238E27FC236}">
                      <a16:creationId xmlns:a16="http://schemas.microsoft.com/office/drawing/2014/main" id="{43F19475-951D-C16F-E9D6-328B846EFFCD}"/>
                    </a:ext>
                  </a:extLst>
                </p:cNvPr>
                <p:cNvPicPr/>
                <p:nvPr/>
              </p:nvPicPr>
              <p:blipFill>
                <a:blip r:embed="rId15"/>
                <a:stretch>
                  <a:fillRect/>
                </a:stretch>
              </p:blipFill>
              <p:spPr>
                <a:xfrm>
                  <a:off x="4451580" y="2262394"/>
                  <a:ext cx="72000" cy="72000"/>
                </a:xfrm>
                <a:prstGeom prst="rect">
                  <a:avLst/>
                </a:prstGeom>
              </p:spPr>
            </p:pic>
          </mc:Fallback>
        </mc:AlternateContent>
      </p:grpSp>
      <p:grpSp>
        <p:nvGrpSpPr>
          <p:cNvPr id="31" name="Group 30">
            <a:extLst>
              <a:ext uri="{FF2B5EF4-FFF2-40B4-BE49-F238E27FC236}">
                <a16:creationId xmlns:a16="http://schemas.microsoft.com/office/drawing/2014/main" id="{BAC8E90E-5963-13C4-C49B-1FA07E8CA3DB}"/>
              </a:ext>
            </a:extLst>
          </p:cNvPr>
          <p:cNvGrpSpPr/>
          <p:nvPr/>
        </p:nvGrpSpPr>
        <p:grpSpPr>
          <a:xfrm>
            <a:off x="4555980" y="2901394"/>
            <a:ext cx="34920" cy="68040"/>
            <a:chOff x="4555980" y="2901394"/>
            <a:chExt cx="34920" cy="68040"/>
          </a:xfrm>
        </p:grpSpPr>
        <mc:AlternateContent xmlns:mc="http://schemas.openxmlformats.org/markup-compatibility/2006">
          <mc:Choice xmlns:p14="http://schemas.microsoft.com/office/powerpoint/2010/main" Requires="p14">
            <p:contentPart p14:bwMode="auto" r:id="rId17">
              <p14:nvContentPartPr>
                <p14:cNvPr id="29" name="Ink 28">
                  <a:extLst>
                    <a:ext uri="{FF2B5EF4-FFF2-40B4-BE49-F238E27FC236}">
                      <a16:creationId xmlns:a16="http://schemas.microsoft.com/office/drawing/2014/main" id="{764C5461-C8D6-32C0-037A-386D780E807C}"/>
                    </a:ext>
                  </a:extLst>
                </p14:cNvPr>
                <p14:cNvContentPartPr/>
                <p14:nvPr/>
              </p14:nvContentPartPr>
              <p14:xfrm>
                <a:off x="4590540" y="2901394"/>
                <a:ext cx="360" cy="360"/>
              </p14:xfrm>
            </p:contentPart>
          </mc:Choice>
          <mc:Fallback>
            <p:pic>
              <p:nvPicPr>
                <p:cNvPr id="29" name="Ink 28">
                  <a:extLst>
                    <a:ext uri="{FF2B5EF4-FFF2-40B4-BE49-F238E27FC236}">
                      <a16:creationId xmlns:a16="http://schemas.microsoft.com/office/drawing/2014/main" id="{764C5461-C8D6-32C0-037A-386D780E807C}"/>
                    </a:ext>
                  </a:extLst>
                </p:cNvPr>
                <p:cNvPicPr/>
                <p:nvPr/>
              </p:nvPicPr>
              <p:blipFill>
                <a:blip r:embed="rId15"/>
                <a:stretch>
                  <a:fillRect/>
                </a:stretch>
              </p:blipFill>
              <p:spPr>
                <a:xfrm>
                  <a:off x="4554540" y="286539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30" name="Ink 29">
                  <a:extLst>
                    <a:ext uri="{FF2B5EF4-FFF2-40B4-BE49-F238E27FC236}">
                      <a16:creationId xmlns:a16="http://schemas.microsoft.com/office/drawing/2014/main" id="{F84ABBB5-6288-C828-7A4B-89BD8A65EF23}"/>
                    </a:ext>
                  </a:extLst>
                </p14:cNvPr>
                <p14:cNvContentPartPr/>
                <p14:nvPr/>
              </p14:nvContentPartPr>
              <p14:xfrm>
                <a:off x="4555980" y="2969074"/>
                <a:ext cx="360" cy="360"/>
              </p14:xfrm>
            </p:contentPart>
          </mc:Choice>
          <mc:Fallback>
            <p:pic>
              <p:nvPicPr>
                <p:cNvPr id="30" name="Ink 29">
                  <a:extLst>
                    <a:ext uri="{FF2B5EF4-FFF2-40B4-BE49-F238E27FC236}">
                      <a16:creationId xmlns:a16="http://schemas.microsoft.com/office/drawing/2014/main" id="{F84ABBB5-6288-C828-7A4B-89BD8A65EF23}"/>
                    </a:ext>
                  </a:extLst>
                </p:cNvPr>
                <p:cNvPicPr/>
                <p:nvPr/>
              </p:nvPicPr>
              <p:blipFill>
                <a:blip r:embed="rId15"/>
                <a:stretch>
                  <a:fillRect/>
                </a:stretch>
              </p:blipFill>
              <p:spPr>
                <a:xfrm>
                  <a:off x="4519980" y="2933074"/>
                  <a:ext cx="72000" cy="72000"/>
                </a:xfrm>
                <a:prstGeom prst="rect">
                  <a:avLst/>
                </a:prstGeom>
              </p:spPr>
            </p:pic>
          </mc:Fallback>
        </mc:AlternateContent>
      </p:grpSp>
      <p:grpSp>
        <p:nvGrpSpPr>
          <p:cNvPr id="34" name="Group 33">
            <a:extLst>
              <a:ext uri="{FF2B5EF4-FFF2-40B4-BE49-F238E27FC236}">
                <a16:creationId xmlns:a16="http://schemas.microsoft.com/office/drawing/2014/main" id="{1D68518D-4052-10E2-5CB4-83AAFED5548B}"/>
              </a:ext>
            </a:extLst>
          </p:cNvPr>
          <p:cNvGrpSpPr/>
          <p:nvPr/>
        </p:nvGrpSpPr>
        <p:grpSpPr>
          <a:xfrm>
            <a:off x="6114420" y="2029474"/>
            <a:ext cx="67680" cy="46800"/>
            <a:chOff x="6114420" y="2029474"/>
            <a:chExt cx="67680" cy="46800"/>
          </a:xfrm>
        </p:grpSpPr>
        <mc:AlternateContent xmlns:mc="http://schemas.openxmlformats.org/markup-compatibility/2006">
          <mc:Choice xmlns:p14="http://schemas.microsoft.com/office/powerpoint/2010/main" Requires="p14">
            <p:contentPart p14:bwMode="auto" r:id="rId19">
              <p14:nvContentPartPr>
                <p14:cNvPr id="32" name="Ink 31">
                  <a:extLst>
                    <a:ext uri="{FF2B5EF4-FFF2-40B4-BE49-F238E27FC236}">
                      <a16:creationId xmlns:a16="http://schemas.microsoft.com/office/drawing/2014/main" id="{3E27CDE5-9033-5E58-30AD-4316E8F7DA88}"/>
                    </a:ext>
                  </a:extLst>
                </p14:cNvPr>
                <p14:cNvContentPartPr/>
                <p14:nvPr/>
              </p14:nvContentPartPr>
              <p14:xfrm>
                <a:off x="6114420" y="2029474"/>
                <a:ext cx="360" cy="360"/>
              </p14:xfrm>
            </p:contentPart>
          </mc:Choice>
          <mc:Fallback>
            <p:pic>
              <p:nvPicPr>
                <p:cNvPr id="32" name="Ink 31">
                  <a:extLst>
                    <a:ext uri="{FF2B5EF4-FFF2-40B4-BE49-F238E27FC236}">
                      <a16:creationId xmlns:a16="http://schemas.microsoft.com/office/drawing/2014/main" id="{3E27CDE5-9033-5E58-30AD-4316E8F7DA88}"/>
                    </a:ext>
                  </a:extLst>
                </p:cNvPr>
                <p:cNvPicPr/>
                <p:nvPr/>
              </p:nvPicPr>
              <p:blipFill>
                <a:blip r:embed="rId15"/>
                <a:stretch>
                  <a:fillRect/>
                </a:stretch>
              </p:blipFill>
              <p:spPr>
                <a:xfrm>
                  <a:off x="6078420" y="199347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33" name="Ink 32">
                  <a:extLst>
                    <a:ext uri="{FF2B5EF4-FFF2-40B4-BE49-F238E27FC236}">
                      <a16:creationId xmlns:a16="http://schemas.microsoft.com/office/drawing/2014/main" id="{84E0B234-98AB-1945-AE0C-E6874FEA87D9}"/>
                    </a:ext>
                  </a:extLst>
                </p14:cNvPr>
                <p14:cNvContentPartPr/>
                <p14:nvPr/>
              </p14:nvContentPartPr>
              <p14:xfrm>
                <a:off x="6181740" y="2075914"/>
                <a:ext cx="360" cy="360"/>
              </p14:xfrm>
            </p:contentPart>
          </mc:Choice>
          <mc:Fallback>
            <p:pic>
              <p:nvPicPr>
                <p:cNvPr id="33" name="Ink 32">
                  <a:extLst>
                    <a:ext uri="{FF2B5EF4-FFF2-40B4-BE49-F238E27FC236}">
                      <a16:creationId xmlns:a16="http://schemas.microsoft.com/office/drawing/2014/main" id="{84E0B234-98AB-1945-AE0C-E6874FEA87D9}"/>
                    </a:ext>
                  </a:extLst>
                </p:cNvPr>
                <p:cNvPicPr/>
                <p:nvPr/>
              </p:nvPicPr>
              <p:blipFill>
                <a:blip r:embed="rId15"/>
                <a:stretch>
                  <a:fillRect/>
                </a:stretch>
              </p:blipFill>
              <p:spPr>
                <a:xfrm>
                  <a:off x="6145740" y="2039914"/>
                  <a:ext cx="72000" cy="72000"/>
                </a:xfrm>
                <a:prstGeom prst="rect">
                  <a:avLst/>
                </a:prstGeom>
              </p:spPr>
            </p:pic>
          </mc:Fallback>
        </mc:AlternateContent>
      </p:grpSp>
      <p:grpSp>
        <p:nvGrpSpPr>
          <p:cNvPr id="37" name="Group 36">
            <a:extLst>
              <a:ext uri="{FF2B5EF4-FFF2-40B4-BE49-F238E27FC236}">
                <a16:creationId xmlns:a16="http://schemas.microsoft.com/office/drawing/2014/main" id="{FC2B435A-E535-3EF5-2539-B825D01D162C}"/>
              </a:ext>
            </a:extLst>
          </p:cNvPr>
          <p:cNvGrpSpPr/>
          <p:nvPr/>
        </p:nvGrpSpPr>
        <p:grpSpPr>
          <a:xfrm>
            <a:off x="5997420" y="2728954"/>
            <a:ext cx="50760" cy="33840"/>
            <a:chOff x="5997420" y="2728954"/>
            <a:chExt cx="50760" cy="33840"/>
          </a:xfrm>
        </p:grpSpPr>
        <mc:AlternateContent xmlns:mc="http://schemas.openxmlformats.org/markup-compatibility/2006">
          <mc:Choice xmlns:p14="http://schemas.microsoft.com/office/powerpoint/2010/main" Requires="p14">
            <p:contentPart p14:bwMode="auto" r:id="rId21">
              <p14:nvContentPartPr>
                <p14:cNvPr id="35" name="Ink 34">
                  <a:extLst>
                    <a:ext uri="{FF2B5EF4-FFF2-40B4-BE49-F238E27FC236}">
                      <a16:creationId xmlns:a16="http://schemas.microsoft.com/office/drawing/2014/main" id="{4695B0D2-4712-1C94-D031-035064C23EC8}"/>
                    </a:ext>
                  </a:extLst>
                </p14:cNvPr>
                <p14:cNvContentPartPr/>
                <p14:nvPr/>
              </p14:nvContentPartPr>
              <p14:xfrm>
                <a:off x="5997420" y="2728954"/>
                <a:ext cx="360" cy="360"/>
              </p14:xfrm>
            </p:contentPart>
          </mc:Choice>
          <mc:Fallback>
            <p:pic>
              <p:nvPicPr>
                <p:cNvPr id="35" name="Ink 34">
                  <a:extLst>
                    <a:ext uri="{FF2B5EF4-FFF2-40B4-BE49-F238E27FC236}">
                      <a16:creationId xmlns:a16="http://schemas.microsoft.com/office/drawing/2014/main" id="{4695B0D2-4712-1C94-D031-035064C23EC8}"/>
                    </a:ext>
                  </a:extLst>
                </p:cNvPr>
                <p:cNvPicPr/>
                <p:nvPr/>
              </p:nvPicPr>
              <p:blipFill>
                <a:blip r:embed="rId15"/>
                <a:stretch>
                  <a:fillRect/>
                </a:stretch>
              </p:blipFill>
              <p:spPr>
                <a:xfrm>
                  <a:off x="5961420" y="269295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36" name="Ink 35">
                  <a:extLst>
                    <a:ext uri="{FF2B5EF4-FFF2-40B4-BE49-F238E27FC236}">
                      <a16:creationId xmlns:a16="http://schemas.microsoft.com/office/drawing/2014/main" id="{B668C39D-8DA2-52C9-0517-F35A226D2BEF}"/>
                    </a:ext>
                  </a:extLst>
                </p14:cNvPr>
                <p14:cNvContentPartPr/>
                <p14:nvPr/>
              </p14:nvContentPartPr>
              <p14:xfrm>
                <a:off x="6047820" y="2762434"/>
                <a:ext cx="360" cy="360"/>
              </p14:xfrm>
            </p:contentPart>
          </mc:Choice>
          <mc:Fallback>
            <p:pic>
              <p:nvPicPr>
                <p:cNvPr id="36" name="Ink 35">
                  <a:extLst>
                    <a:ext uri="{FF2B5EF4-FFF2-40B4-BE49-F238E27FC236}">
                      <a16:creationId xmlns:a16="http://schemas.microsoft.com/office/drawing/2014/main" id="{B668C39D-8DA2-52C9-0517-F35A226D2BEF}"/>
                    </a:ext>
                  </a:extLst>
                </p:cNvPr>
                <p:cNvPicPr/>
                <p:nvPr/>
              </p:nvPicPr>
              <p:blipFill>
                <a:blip r:embed="rId15"/>
                <a:stretch>
                  <a:fillRect/>
                </a:stretch>
              </p:blipFill>
              <p:spPr>
                <a:xfrm>
                  <a:off x="6011820" y="2726434"/>
                  <a:ext cx="72000" cy="72000"/>
                </a:xfrm>
                <a:prstGeom prst="rect">
                  <a:avLst/>
                </a:prstGeom>
              </p:spPr>
            </p:pic>
          </mc:Fallback>
        </mc:AlternateContent>
      </p:grpSp>
      <p:grpSp>
        <p:nvGrpSpPr>
          <p:cNvPr id="40" name="Group 39">
            <a:extLst>
              <a:ext uri="{FF2B5EF4-FFF2-40B4-BE49-F238E27FC236}">
                <a16:creationId xmlns:a16="http://schemas.microsoft.com/office/drawing/2014/main" id="{83F26F0F-37D5-E06F-B2E0-CFE103E8B0D6}"/>
              </a:ext>
            </a:extLst>
          </p:cNvPr>
          <p:cNvGrpSpPr/>
          <p:nvPr/>
        </p:nvGrpSpPr>
        <p:grpSpPr>
          <a:xfrm>
            <a:off x="6225660" y="3196234"/>
            <a:ext cx="33840" cy="72000"/>
            <a:chOff x="6225660" y="3196234"/>
            <a:chExt cx="33840" cy="72000"/>
          </a:xfrm>
        </p:grpSpPr>
        <mc:AlternateContent xmlns:mc="http://schemas.openxmlformats.org/markup-compatibility/2006">
          <mc:Choice xmlns:p14="http://schemas.microsoft.com/office/powerpoint/2010/main" Requires="p14">
            <p:contentPart p14:bwMode="auto" r:id="rId23">
              <p14:nvContentPartPr>
                <p14:cNvPr id="38" name="Ink 37">
                  <a:extLst>
                    <a:ext uri="{FF2B5EF4-FFF2-40B4-BE49-F238E27FC236}">
                      <a16:creationId xmlns:a16="http://schemas.microsoft.com/office/drawing/2014/main" id="{CCE92ADE-5F97-9C38-643C-138B02E03DB5}"/>
                    </a:ext>
                  </a:extLst>
                </p14:cNvPr>
                <p14:cNvContentPartPr/>
                <p14:nvPr/>
              </p14:nvContentPartPr>
              <p14:xfrm>
                <a:off x="6225660" y="3267874"/>
                <a:ext cx="360" cy="360"/>
              </p14:xfrm>
            </p:contentPart>
          </mc:Choice>
          <mc:Fallback>
            <p:pic>
              <p:nvPicPr>
                <p:cNvPr id="38" name="Ink 37">
                  <a:extLst>
                    <a:ext uri="{FF2B5EF4-FFF2-40B4-BE49-F238E27FC236}">
                      <a16:creationId xmlns:a16="http://schemas.microsoft.com/office/drawing/2014/main" id="{CCE92ADE-5F97-9C38-643C-138B02E03DB5}"/>
                    </a:ext>
                  </a:extLst>
                </p:cNvPr>
                <p:cNvPicPr/>
                <p:nvPr/>
              </p:nvPicPr>
              <p:blipFill>
                <a:blip r:embed="rId15"/>
                <a:stretch>
                  <a:fillRect/>
                </a:stretch>
              </p:blipFill>
              <p:spPr>
                <a:xfrm>
                  <a:off x="6189660" y="323187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9" name="Ink 38">
                  <a:extLst>
                    <a:ext uri="{FF2B5EF4-FFF2-40B4-BE49-F238E27FC236}">
                      <a16:creationId xmlns:a16="http://schemas.microsoft.com/office/drawing/2014/main" id="{E257914B-EE06-B453-7F61-0C0885719FD8}"/>
                    </a:ext>
                  </a:extLst>
                </p14:cNvPr>
                <p14:cNvContentPartPr/>
                <p14:nvPr/>
              </p14:nvContentPartPr>
              <p14:xfrm>
                <a:off x="6259140" y="3196234"/>
                <a:ext cx="360" cy="360"/>
              </p14:xfrm>
            </p:contentPart>
          </mc:Choice>
          <mc:Fallback>
            <p:pic>
              <p:nvPicPr>
                <p:cNvPr id="39" name="Ink 38">
                  <a:extLst>
                    <a:ext uri="{FF2B5EF4-FFF2-40B4-BE49-F238E27FC236}">
                      <a16:creationId xmlns:a16="http://schemas.microsoft.com/office/drawing/2014/main" id="{E257914B-EE06-B453-7F61-0C0885719FD8}"/>
                    </a:ext>
                  </a:extLst>
                </p:cNvPr>
                <p:cNvPicPr/>
                <p:nvPr/>
              </p:nvPicPr>
              <p:blipFill>
                <a:blip r:embed="rId15"/>
                <a:stretch>
                  <a:fillRect/>
                </a:stretch>
              </p:blipFill>
              <p:spPr>
                <a:xfrm>
                  <a:off x="6223140" y="3160234"/>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5">
            <p14:nvContentPartPr>
              <p14:cNvPr id="41" name="Ink 40">
                <a:extLst>
                  <a:ext uri="{FF2B5EF4-FFF2-40B4-BE49-F238E27FC236}">
                    <a16:creationId xmlns:a16="http://schemas.microsoft.com/office/drawing/2014/main" id="{CB5485A6-6CF8-3969-5CD4-1EBF088B3E12}"/>
                  </a:ext>
                </a:extLst>
              </p14:cNvPr>
              <p14:cNvContentPartPr/>
              <p14:nvPr/>
            </p14:nvContentPartPr>
            <p14:xfrm>
              <a:off x="6416100" y="2454274"/>
              <a:ext cx="360" cy="360"/>
            </p14:xfrm>
          </p:contentPart>
        </mc:Choice>
        <mc:Fallback>
          <p:pic>
            <p:nvPicPr>
              <p:cNvPr id="41" name="Ink 40">
                <a:extLst>
                  <a:ext uri="{FF2B5EF4-FFF2-40B4-BE49-F238E27FC236}">
                    <a16:creationId xmlns:a16="http://schemas.microsoft.com/office/drawing/2014/main" id="{CB5485A6-6CF8-3969-5CD4-1EBF088B3E12}"/>
                  </a:ext>
                </a:extLst>
              </p:cNvPr>
              <p:cNvPicPr/>
              <p:nvPr/>
            </p:nvPicPr>
            <p:blipFill>
              <a:blip r:embed="rId15"/>
              <a:stretch>
                <a:fillRect/>
              </a:stretch>
            </p:blipFill>
            <p:spPr>
              <a:xfrm>
                <a:off x="6380100" y="241827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42" name="Ink 41">
                <a:extLst>
                  <a:ext uri="{FF2B5EF4-FFF2-40B4-BE49-F238E27FC236}">
                    <a16:creationId xmlns:a16="http://schemas.microsoft.com/office/drawing/2014/main" id="{9AEF60B8-6853-F176-82D1-56D00A2E48F8}"/>
                  </a:ext>
                </a:extLst>
              </p14:cNvPr>
              <p14:cNvContentPartPr/>
              <p14:nvPr/>
            </p14:nvContentPartPr>
            <p14:xfrm>
              <a:off x="6466860" y="2526994"/>
              <a:ext cx="360" cy="360"/>
            </p14:xfrm>
          </p:contentPart>
        </mc:Choice>
        <mc:Fallback>
          <p:pic>
            <p:nvPicPr>
              <p:cNvPr id="42" name="Ink 41">
                <a:extLst>
                  <a:ext uri="{FF2B5EF4-FFF2-40B4-BE49-F238E27FC236}">
                    <a16:creationId xmlns:a16="http://schemas.microsoft.com/office/drawing/2014/main" id="{9AEF60B8-6853-F176-82D1-56D00A2E48F8}"/>
                  </a:ext>
                </a:extLst>
              </p:cNvPr>
              <p:cNvPicPr/>
              <p:nvPr/>
            </p:nvPicPr>
            <p:blipFill>
              <a:blip r:embed="rId15"/>
              <a:stretch>
                <a:fillRect/>
              </a:stretch>
            </p:blipFill>
            <p:spPr>
              <a:xfrm>
                <a:off x="6430860" y="2490994"/>
                <a:ext cx="72000" cy="72000"/>
              </a:xfrm>
              <a:prstGeom prst="rect">
                <a:avLst/>
              </a:prstGeom>
            </p:spPr>
          </p:pic>
        </mc:Fallback>
      </mc:AlternateContent>
      <p:grpSp>
        <p:nvGrpSpPr>
          <p:cNvPr id="45" name="Group 44">
            <a:extLst>
              <a:ext uri="{FF2B5EF4-FFF2-40B4-BE49-F238E27FC236}">
                <a16:creationId xmlns:a16="http://schemas.microsoft.com/office/drawing/2014/main" id="{16CF7196-0F55-9138-7EB7-25C25DD00D06}"/>
              </a:ext>
            </a:extLst>
          </p:cNvPr>
          <p:cNvGrpSpPr/>
          <p:nvPr/>
        </p:nvGrpSpPr>
        <p:grpSpPr>
          <a:xfrm>
            <a:off x="4706460" y="3483874"/>
            <a:ext cx="42480" cy="46440"/>
            <a:chOff x="4706460" y="3483874"/>
            <a:chExt cx="42480" cy="46440"/>
          </a:xfrm>
        </p:grpSpPr>
        <mc:AlternateContent xmlns:mc="http://schemas.openxmlformats.org/markup-compatibility/2006">
          <mc:Choice xmlns:p14="http://schemas.microsoft.com/office/powerpoint/2010/main" Requires="p14">
            <p:contentPart p14:bwMode="auto" r:id="rId27">
              <p14:nvContentPartPr>
                <p14:cNvPr id="43" name="Ink 42">
                  <a:extLst>
                    <a:ext uri="{FF2B5EF4-FFF2-40B4-BE49-F238E27FC236}">
                      <a16:creationId xmlns:a16="http://schemas.microsoft.com/office/drawing/2014/main" id="{8A7FC03C-C815-A409-EE27-CCCF22386EC0}"/>
                    </a:ext>
                  </a:extLst>
                </p14:cNvPr>
                <p14:cNvContentPartPr/>
                <p14:nvPr/>
              </p14:nvContentPartPr>
              <p14:xfrm>
                <a:off x="4748580" y="3483874"/>
                <a:ext cx="360" cy="360"/>
              </p14:xfrm>
            </p:contentPart>
          </mc:Choice>
          <mc:Fallback>
            <p:pic>
              <p:nvPicPr>
                <p:cNvPr id="43" name="Ink 42">
                  <a:extLst>
                    <a:ext uri="{FF2B5EF4-FFF2-40B4-BE49-F238E27FC236}">
                      <a16:creationId xmlns:a16="http://schemas.microsoft.com/office/drawing/2014/main" id="{8A7FC03C-C815-A409-EE27-CCCF22386EC0}"/>
                    </a:ext>
                  </a:extLst>
                </p:cNvPr>
                <p:cNvPicPr/>
                <p:nvPr/>
              </p:nvPicPr>
              <p:blipFill>
                <a:blip r:embed="rId15"/>
                <a:stretch>
                  <a:fillRect/>
                </a:stretch>
              </p:blipFill>
              <p:spPr>
                <a:xfrm>
                  <a:off x="4712580" y="344787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44" name="Ink 43">
                  <a:extLst>
                    <a:ext uri="{FF2B5EF4-FFF2-40B4-BE49-F238E27FC236}">
                      <a16:creationId xmlns:a16="http://schemas.microsoft.com/office/drawing/2014/main" id="{3A67F9A8-F643-16D9-9F0B-4E9D173C920F}"/>
                    </a:ext>
                  </a:extLst>
                </p14:cNvPr>
                <p14:cNvContentPartPr/>
                <p14:nvPr/>
              </p14:nvContentPartPr>
              <p14:xfrm>
                <a:off x="4706460" y="3529954"/>
                <a:ext cx="360" cy="360"/>
              </p14:xfrm>
            </p:contentPart>
          </mc:Choice>
          <mc:Fallback>
            <p:pic>
              <p:nvPicPr>
                <p:cNvPr id="44" name="Ink 43">
                  <a:extLst>
                    <a:ext uri="{FF2B5EF4-FFF2-40B4-BE49-F238E27FC236}">
                      <a16:creationId xmlns:a16="http://schemas.microsoft.com/office/drawing/2014/main" id="{3A67F9A8-F643-16D9-9F0B-4E9D173C920F}"/>
                    </a:ext>
                  </a:extLst>
                </p:cNvPr>
                <p:cNvPicPr/>
                <p:nvPr/>
              </p:nvPicPr>
              <p:blipFill>
                <a:blip r:embed="rId15"/>
                <a:stretch>
                  <a:fillRect/>
                </a:stretch>
              </p:blipFill>
              <p:spPr>
                <a:xfrm>
                  <a:off x="4670460" y="3493954"/>
                  <a:ext cx="72000" cy="7200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29">
            <p14:nvContentPartPr>
              <p14:cNvPr id="57" name="Ink 56">
                <a:extLst>
                  <a:ext uri="{FF2B5EF4-FFF2-40B4-BE49-F238E27FC236}">
                    <a16:creationId xmlns:a16="http://schemas.microsoft.com/office/drawing/2014/main" id="{DF3E28F5-1F37-6C61-0647-367F290E72A9}"/>
                  </a:ext>
                </a:extLst>
              </p14:cNvPr>
              <p14:cNvContentPartPr/>
              <p14:nvPr/>
            </p14:nvContentPartPr>
            <p14:xfrm>
              <a:off x="9140580" y="3957994"/>
              <a:ext cx="360" cy="360"/>
            </p14:xfrm>
          </p:contentPart>
        </mc:Choice>
        <mc:Fallback>
          <p:pic>
            <p:nvPicPr>
              <p:cNvPr id="57" name="Ink 56">
                <a:extLst>
                  <a:ext uri="{FF2B5EF4-FFF2-40B4-BE49-F238E27FC236}">
                    <a16:creationId xmlns:a16="http://schemas.microsoft.com/office/drawing/2014/main" id="{DF3E28F5-1F37-6C61-0647-367F290E72A9}"/>
                  </a:ext>
                </a:extLst>
              </p:cNvPr>
              <p:cNvPicPr/>
              <p:nvPr/>
            </p:nvPicPr>
            <p:blipFill>
              <a:blip r:embed="rId30"/>
              <a:stretch>
                <a:fillRect/>
              </a:stretch>
            </p:blipFill>
            <p:spPr>
              <a:xfrm>
                <a:off x="9077580" y="389499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58" name="Ink 57">
                <a:extLst>
                  <a:ext uri="{FF2B5EF4-FFF2-40B4-BE49-F238E27FC236}">
                    <a16:creationId xmlns:a16="http://schemas.microsoft.com/office/drawing/2014/main" id="{42C40974-B543-976E-B71E-CC374D3FE96A}"/>
                  </a:ext>
                </a:extLst>
              </p14:cNvPr>
              <p14:cNvContentPartPr/>
              <p14:nvPr/>
            </p14:nvContentPartPr>
            <p14:xfrm>
              <a:off x="9437940" y="3937114"/>
              <a:ext cx="360" cy="360"/>
            </p14:xfrm>
          </p:contentPart>
        </mc:Choice>
        <mc:Fallback>
          <p:pic>
            <p:nvPicPr>
              <p:cNvPr id="58" name="Ink 57">
                <a:extLst>
                  <a:ext uri="{FF2B5EF4-FFF2-40B4-BE49-F238E27FC236}">
                    <a16:creationId xmlns:a16="http://schemas.microsoft.com/office/drawing/2014/main" id="{42C40974-B543-976E-B71E-CC374D3FE96A}"/>
                  </a:ext>
                </a:extLst>
              </p:cNvPr>
              <p:cNvPicPr/>
              <p:nvPr/>
            </p:nvPicPr>
            <p:blipFill>
              <a:blip r:embed="rId30"/>
              <a:stretch>
                <a:fillRect/>
              </a:stretch>
            </p:blipFill>
            <p:spPr>
              <a:xfrm>
                <a:off x="9374940" y="387411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59" name="Ink 58">
                <a:extLst>
                  <a:ext uri="{FF2B5EF4-FFF2-40B4-BE49-F238E27FC236}">
                    <a16:creationId xmlns:a16="http://schemas.microsoft.com/office/drawing/2014/main" id="{BD1D1104-E75B-2851-C4B6-D88AC933B3F9}"/>
                  </a:ext>
                </a:extLst>
              </p14:cNvPr>
              <p14:cNvContentPartPr/>
              <p14:nvPr/>
            </p14:nvContentPartPr>
            <p14:xfrm>
              <a:off x="9388620" y="4241314"/>
              <a:ext cx="360" cy="360"/>
            </p14:xfrm>
          </p:contentPart>
        </mc:Choice>
        <mc:Fallback>
          <p:pic>
            <p:nvPicPr>
              <p:cNvPr id="59" name="Ink 58">
                <a:extLst>
                  <a:ext uri="{FF2B5EF4-FFF2-40B4-BE49-F238E27FC236}">
                    <a16:creationId xmlns:a16="http://schemas.microsoft.com/office/drawing/2014/main" id="{BD1D1104-E75B-2851-C4B6-D88AC933B3F9}"/>
                  </a:ext>
                </a:extLst>
              </p:cNvPr>
              <p:cNvPicPr/>
              <p:nvPr/>
            </p:nvPicPr>
            <p:blipFill>
              <a:blip r:embed="rId30"/>
              <a:stretch>
                <a:fillRect/>
              </a:stretch>
            </p:blipFill>
            <p:spPr>
              <a:xfrm>
                <a:off x="9325620" y="417831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60" name="Ink 59">
                <a:extLst>
                  <a:ext uri="{FF2B5EF4-FFF2-40B4-BE49-F238E27FC236}">
                    <a16:creationId xmlns:a16="http://schemas.microsoft.com/office/drawing/2014/main" id="{D33EABDB-CBF5-491A-72D8-BBCDDF6849DE}"/>
                  </a:ext>
                </a:extLst>
              </p14:cNvPr>
              <p14:cNvContentPartPr/>
              <p14:nvPr/>
            </p14:nvContentPartPr>
            <p14:xfrm>
              <a:off x="9241740" y="4063474"/>
              <a:ext cx="360" cy="360"/>
            </p14:xfrm>
          </p:contentPart>
        </mc:Choice>
        <mc:Fallback>
          <p:pic>
            <p:nvPicPr>
              <p:cNvPr id="60" name="Ink 59">
                <a:extLst>
                  <a:ext uri="{FF2B5EF4-FFF2-40B4-BE49-F238E27FC236}">
                    <a16:creationId xmlns:a16="http://schemas.microsoft.com/office/drawing/2014/main" id="{D33EABDB-CBF5-491A-72D8-BBCDDF6849DE}"/>
                  </a:ext>
                </a:extLst>
              </p:cNvPr>
              <p:cNvPicPr/>
              <p:nvPr/>
            </p:nvPicPr>
            <p:blipFill>
              <a:blip r:embed="rId34"/>
              <a:stretch>
                <a:fillRect/>
              </a:stretch>
            </p:blipFill>
            <p:spPr>
              <a:xfrm>
                <a:off x="9178740" y="400047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61" name="Ink 60">
                <a:extLst>
                  <a:ext uri="{FF2B5EF4-FFF2-40B4-BE49-F238E27FC236}">
                    <a16:creationId xmlns:a16="http://schemas.microsoft.com/office/drawing/2014/main" id="{ABF20ADE-3A79-6585-4A6D-25051ECA4051}"/>
                  </a:ext>
                </a:extLst>
              </p14:cNvPr>
              <p14:cNvContentPartPr/>
              <p14:nvPr/>
            </p14:nvContentPartPr>
            <p14:xfrm>
              <a:off x="9602100" y="3972394"/>
              <a:ext cx="360" cy="360"/>
            </p14:xfrm>
          </p:contentPart>
        </mc:Choice>
        <mc:Fallback>
          <p:pic>
            <p:nvPicPr>
              <p:cNvPr id="61" name="Ink 60">
                <a:extLst>
                  <a:ext uri="{FF2B5EF4-FFF2-40B4-BE49-F238E27FC236}">
                    <a16:creationId xmlns:a16="http://schemas.microsoft.com/office/drawing/2014/main" id="{ABF20ADE-3A79-6585-4A6D-25051ECA4051}"/>
                  </a:ext>
                </a:extLst>
              </p:cNvPr>
              <p:cNvPicPr/>
              <p:nvPr/>
            </p:nvPicPr>
            <p:blipFill>
              <a:blip r:embed="rId34"/>
              <a:stretch>
                <a:fillRect/>
              </a:stretch>
            </p:blipFill>
            <p:spPr>
              <a:xfrm>
                <a:off x="9539100" y="3909394"/>
                <a:ext cx="126000" cy="12600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62" name="Ink 61">
                <a:extLst>
                  <a:ext uri="{FF2B5EF4-FFF2-40B4-BE49-F238E27FC236}">
                    <a16:creationId xmlns:a16="http://schemas.microsoft.com/office/drawing/2014/main" id="{40139AD8-2E91-8B20-B8AC-251ED0E8C0DE}"/>
                  </a:ext>
                </a:extLst>
              </p14:cNvPr>
              <p14:cNvContentPartPr/>
              <p14:nvPr/>
            </p14:nvContentPartPr>
            <p14:xfrm>
              <a:off x="9549540" y="4163914"/>
              <a:ext cx="360" cy="360"/>
            </p14:xfrm>
          </p:contentPart>
        </mc:Choice>
        <mc:Fallback>
          <p:pic>
            <p:nvPicPr>
              <p:cNvPr id="62" name="Ink 61">
                <a:extLst>
                  <a:ext uri="{FF2B5EF4-FFF2-40B4-BE49-F238E27FC236}">
                    <a16:creationId xmlns:a16="http://schemas.microsoft.com/office/drawing/2014/main" id="{40139AD8-2E91-8B20-B8AC-251ED0E8C0DE}"/>
                  </a:ext>
                </a:extLst>
              </p:cNvPr>
              <p:cNvPicPr/>
              <p:nvPr/>
            </p:nvPicPr>
            <p:blipFill>
              <a:blip r:embed="rId34"/>
              <a:stretch>
                <a:fillRect/>
              </a:stretch>
            </p:blipFill>
            <p:spPr>
              <a:xfrm>
                <a:off x="9486540" y="4100914"/>
                <a:ext cx="126000" cy="126000"/>
              </a:xfrm>
              <a:prstGeom prst="rect">
                <a:avLst/>
              </a:prstGeom>
            </p:spPr>
          </p:pic>
        </mc:Fallback>
      </mc:AlternateContent>
      <p:pic>
        <p:nvPicPr>
          <p:cNvPr id="65" name="Picture 64" descr="A picture containing diagram&#10;&#10;Description automatically generated">
            <a:extLst>
              <a:ext uri="{FF2B5EF4-FFF2-40B4-BE49-F238E27FC236}">
                <a16:creationId xmlns:a16="http://schemas.microsoft.com/office/drawing/2014/main" id="{534CBEEF-832B-A84D-9F24-B8E97EBA8EF7}"/>
              </a:ext>
            </a:extLst>
          </p:cNvPr>
          <p:cNvPicPr>
            <a:picLocks noChangeAspect="1"/>
          </p:cNvPicPr>
          <p:nvPr/>
        </p:nvPicPr>
        <p:blipFill>
          <a:blip r:embed="rId37">
            <a:clrChange>
              <a:clrFrom>
                <a:srgbClr val="FFFFFF"/>
              </a:clrFrom>
              <a:clrTo>
                <a:srgbClr val="FFFFFF">
                  <a:alpha val="0"/>
                </a:srgbClr>
              </a:clrTo>
            </a:clrChange>
          </a:blip>
          <a:stretch>
            <a:fillRect/>
          </a:stretch>
        </p:blipFill>
        <p:spPr>
          <a:xfrm>
            <a:off x="4853479" y="4474502"/>
            <a:ext cx="1194341" cy="2200200"/>
          </a:xfrm>
          <a:prstGeom prst="rect">
            <a:avLst/>
          </a:prstGeom>
        </p:spPr>
      </p:pic>
      <mc:AlternateContent xmlns:mc="http://schemas.openxmlformats.org/markup-compatibility/2006">
        <mc:Choice xmlns:p14="http://schemas.microsoft.com/office/powerpoint/2010/main" Requires="p14">
          <p:contentPart p14:bwMode="auto" r:id="rId38">
            <p14:nvContentPartPr>
              <p14:cNvPr id="66" name="Ink 65">
                <a:extLst>
                  <a:ext uri="{FF2B5EF4-FFF2-40B4-BE49-F238E27FC236}">
                    <a16:creationId xmlns:a16="http://schemas.microsoft.com/office/drawing/2014/main" id="{8C2AE045-5D75-CC1E-C591-725817419FCF}"/>
                  </a:ext>
                </a:extLst>
              </p14:cNvPr>
              <p14:cNvContentPartPr/>
              <p14:nvPr/>
            </p14:nvContentPartPr>
            <p14:xfrm>
              <a:off x="5537700" y="6191794"/>
              <a:ext cx="360" cy="360"/>
            </p14:xfrm>
          </p:contentPart>
        </mc:Choice>
        <mc:Fallback>
          <p:pic>
            <p:nvPicPr>
              <p:cNvPr id="66" name="Ink 65">
                <a:extLst>
                  <a:ext uri="{FF2B5EF4-FFF2-40B4-BE49-F238E27FC236}">
                    <a16:creationId xmlns:a16="http://schemas.microsoft.com/office/drawing/2014/main" id="{8C2AE045-5D75-CC1E-C591-725817419FCF}"/>
                  </a:ext>
                </a:extLst>
              </p:cNvPr>
              <p:cNvPicPr/>
              <p:nvPr/>
            </p:nvPicPr>
            <p:blipFill>
              <a:blip r:embed="rId39"/>
              <a:stretch>
                <a:fillRect/>
              </a:stretch>
            </p:blipFill>
            <p:spPr>
              <a:xfrm>
                <a:off x="5528700" y="618279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67" name="Ink 66">
                <a:extLst>
                  <a:ext uri="{FF2B5EF4-FFF2-40B4-BE49-F238E27FC236}">
                    <a16:creationId xmlns:a16="http://schemas.microsoft.com/office/drawing/2014/main" id="{40C6D00F-A900-DC75-1A8B-F047632CDEA6}"/>
                  </a:ext>
                </a:extLst>
              </p14:cNvPr>
              <p14:cNvContentPartPr/>
              <p14:nvPr/>
            </p14:nvContentPartPr>
            <p14:xfrm>
              <a:off x="5356620" y="6422194"/>
              <a:ext cx="360" cy="360"/>
            </p14:xfrm>
          </p:contentPart>
        </mc:Choice>
        <mc:Fallback>
          <p:pic>
            <p:nvPicPr>
              <p:cNvPr id="67" name="Ink 66">
                <a:extLst>
                  <a:ext uri="{FF2B5EF4-FFF2-40B4-BE49-F238E27FC236}">
                    <a16:creationId xmlns:a16="http://schemas.microsoft.com/office/drawing/2014/main" id="{40C6D00F-A900-DC75-1A8B-F047632CDEA6}"/>
                  </a:ext>
                </a:extLst>
              </p:cNvPr>
              <p:cNvPicPr/>
              <p:nvPr/>
            </p:nvPicPr>
            <p:blipFill>
              <a:blip r:embed="rId39"/>
              <a:stretch>
                <a:fillRect/>
              </a:stretch>
            </p:blipFill>
            <p:spPr>
              <a:xfrm>
                <a:off x="5347620" y="641319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68" name="Ink 67">
                <a:extLst>
                  <a:ext uri="{FF2B5EF4-FFF2-40B4-BE49-F238E27FC236}">
                    <a16:creationId xmlns:a16="http://schemas.microsoft.com/office/drawing/2014/main" id="{0D16C752-A47F-8DF7-1B11-067039F8C5C7}"/>
                  </a:ext>
                </a:extLst>
              </p14:cNvPr>
              <p14:cNvContentPartPr/>
              <p14:nvPr/>
            </p14:nvContentPartPr>
            <p14:xfrm>
              <a:off x="5370300" y="6085234"/>
              <a:ext cx="360" cy="360"/>
            </p14:xfrm>
          </p:contentPart>
        </mc:Choice>
        <mc:Fallback>
          <p:pic>
            <p:nvPicPr>
              <p:cNvPr id="68" name="Ink 67">
                <a:extLst>
                  <a:ext uri="{FF2B5EF4-FFF2-40B4-BE49-F238E27FC236}">
                    <a16:creationId xmlns:a16="http://schemas.microsoft.com/office/drawing/2014/main" id="{0D16C752-A47F-8DF7-1B11-067039F8C5C7}"/>
                  </a:ext>
                </a:extLst>
              </p:cNvPr>
              <p:cNvPicPr/>
              <p:nvPr/>
            </p:nvPicPr>
            <p:blipFill>
              <a:blip r:embed="rId39"/>
              <a:stretch>
                <a:fillRect/>
              </a:stretch>
            </p:blipFill>
            <p:spPr>
              <a:xfrm>
                <a:off x="5361300" y="6076234"/>
                <a:ext cx="18000" cy="18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69" name="Ink 68">
                <a:extLst>
                  <a:ext uri="{FF2B5EF4-FFF2-40B4-BE49-F238E27FC236}">
                    <a16:creationId xmlns:a16="http://schemas.microsoft.com/office/drawing/2014/main" id="{52D9F8D1-2FD5-D67B-1879-C219D2030160}"/>
                  </a:ext>
                </a:extLst>
              </p14:cNvPr>
              <p14:cNvContentPartPr/>
              <p14:nvPr/>
            </p14:nvContentPartPr>
            <p14:xfrm>
              <a:off x="5553900" y="6195034"/>
              <a:ext cx="360" cy="360"/>
            </p14:xfrm>
          </p:contentPart>
        </mc:Choice>
        <mc:Fallback>
          <p:pic>
            <p:nvPicPr>
              <p:cNvPr id="69" name="Ink 68">
                <a:extLst>
                  <a:ext uri="{FF2B5EF4-FFF2-40B4-BE49-F238E27FC236}">
                    <a16:creationId xmlns:a16="http://schemas.microsoft.com/office/drawing/2014/main" id="{52D9F8D1-2FD5-D67B-1879-C219D2030160}"/>
                  </a:ext>
                </a:extLst>
              </p:cNvPr>
              <p:cNvPicPr/>
              <p:nvPr/>
            </p:nvPicPr>
            <p:blipFill>
              <a:blip r:embed="rId5"/>
              <a:stretch>
                <a:fillRect/>
              </a:stretch>
            </p:blipFill>
            <p:spPr>
              <a:xfrm>
                <a:off x="5517900" y="61590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70" name="Ink 69">
                <a:extLst>
                  <a:ext uri="{FF2B5EF4-FFF2-40B4-BE49-F238E27FC236}">
                    <a16:creationId xmlns:a16="http://schemas.microsoft.com/office/drawing/2014/main" id="{AF5E7436-00E3-5425-F41D-DB41CCC54B50}"/>
                  </a:ext>
                </a:extLst>
              </p14:cNvPr>
              <p14:cNvContentPartPr/>
              <p14:nvPr/>
            </p14:nvContentPartPr>
            <p14:xfrm>
              <a:off x="5394780" y="6123754"/>
              <a:ext cx="360" cy="360"/>
            </p14:xfrm>
          </p:contentPart>
        </mc:Choice>
        <mc:Fallback>
          <p:pic>
            <p:nvPicPr>
              <p:cNvPr id="70" name="Ink 69">
                <a:extLst>
                  <a:ext uri="{FF2B5EF4-FFF2-40B4-BE49-F238E27FC236}">
                    <a16:creationId xmlns:a16="http://schemas.microsoft.com/office/drawing/2014/main" id="{AF5E7436-00E3-5425-F41D-DB41CCC54B50}"/>
                  </a:ext>
                </a:extLst>
              </p:cNvPr>
              <p:cNvPicPr/>
              <p:nvPr/>
            </p:nvPicPr>
            <p:blipFill>
              <a:blip r:embed="rId5"/>
              <a:stretch>
                <a:fillRect/>
              </a:stretch>
            </p:blipFill>
            <p:spPr>
              <a:xfrm>
                <a:off x="5358780" y="608775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71" name="Ink 70">
                <a:extLst>
                  <a:ext uri="{FF2B5EF4-FFF2-40B4-BE49-F238E27FC236}">
                    <a16:creationId xmlns:a16="http://schemas.microsoft.com/office/drawing/2014/main" id="{DE903D49-B166-AF6B-FFFA-0D22F485FD9A}"/>
                  </a:ext>
                </a:extLst>
              </p14:cNvPr>
              <p14:cNvContentPartPr/>
              <p14:nvPr/>
            </p14:nvContentPartPr>
            <p14:xfrm>
              <a:off x="5353740" y="6454594"/>
              <a:ext cx="360" cy="360"/>
            </p14:xfrm>
          </p:contentPart>
        </mc:Choice>
        <mc:Fallback>
          <p:pic>
            <p:nvPicPr>
              <p:cNvPr id="71" name="Ink 70">
                <a:extLst>
                  <a:ext uri="{FF2B5EF4-FFF2-40B4-BE49-F238E27FC236}">
                    <a16:creationId xmlns:a16="http://schemas.microsoft.com/office/drawing/2014/main" id="{DE903D49-B166-AF6B-FFFA-0D22F485FD9A}"/>
                  </a:ext>
                </a:extLst>
              </p:cNvPr>
              <p:cNvPicPr/>
              <p:nvPr/>
            </p:nvPicPr>
            <p:blipFill>
              <a:blip r:embed="rId5"/>
              <a:stretch>
                <a:fillRect/>
              </a:stretch>
            </p:blipFill>
            <p:spPr>
              <a:xfrm>
                <a:off x="5317740" y="641859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72" name="Ink 71">
                <a:extLst>
                  <a:ext uri="{FF2B5EF4-FFF2-40B4-BE49-F238E27FC236}">
                    <a16:creationId xmlns:a16="http://schemas.microsoft.com/office/drawing/2014/main" id="{26404371-2E46-198B-F44D-77F10ACABC3E}"/>
                  </a:ext>
                </a:extLst>
              </p14:cNvPr>
              <p14:cNvContentPartPr/>
              <p14:nvPr/>
            </p14:nvContentPartPr>
            <p14:xfrm>
              <a:off x="5742540" y="5999554"/>
              <a:ext cx="360" cy="360"/>
            </p14:xfrm>
          </p:contentPart>
        </mc:Choice>
        <mc:Fallback>
          <p:pic>
            <p:nvPicPr>
              <p:cNvPr id="72" name="Ink 71">
                <a:extLst>
                  <a:ext uri="{FF2B5EF4-FFF2-40B4-BE49-F238E27FC236}">
                    <a16:creationId xmlns:a16="http://schemas.microsoft.com/office/drawing/2014/main" id="{26404371-2E46-198B-F44D-77F10ACABC3E}"/>
                  </a:ext>
                </a:extLst>
              </p:cNvPr>
              <p:cNvPicPr/>
              <p:nvPr/>
            </p:nvPicPr>
            <p:blipFill>
              <a:blip r:embed="rId5"/>
              <a:stretch>
                <a:fillRect/>
              </a:stretch>
            </p:blipFill>
            <p:spPr>
              <a:xfrm>
                <a:off x="5706540" y="596355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73" name="Ink 72">
                <a:extLst>
                  <a:ext uri="{FF2B5EF4-FFF2-40B4-BE49-F238E27FC236}">
                    <a16:creationId xmlns:a16="http://schemas.microsoft.com/office/drawing/2014/main" id="{4C6F3F27-4706-FFA0-562E-2FB969972FDA}"/>
                  </a:ext>
                </a:extLst>
              </p14:cNvPr>
              <p14:cNvContentPartPr/>
              <p14:nvPr/>
            </p14:nvContentPartPr>
            <p14:xfrm>
              <a:off x="5742540" y="6123394"/>
              <a:ext cx="360" cy="360"/>
            </p14:xfrm>
          </p:contentPart>
        </mc:Choice>
        <mc:Fallback>
          <p:pic>
            <p:nvPicPr>
              <p:cNvPr id="73" name="Ink 72">
                <a:extLst>
                  <a:ext uri="{FF2B5EF4-FFF2-40B4-BE49-F238E27FC236}">
                    <a16:creationId xmlns:a16="http://schemas.microsoft.com/office/drawing/2014/main" id="{4C6F3F27-4706-FFA0-562E-2FB969972FDA}"/>
                  </a:ext>
                </a:extLst>
              </p:cNvPr>
              <p:cNvPicPr/>
              <p:nvPr/>
            </p:nvPicPr>
            <p:blipFill>
              <a:blip r:embed="rId5"/>
              <a:stretch>
                <a:fillRect/>
              </a:stretch>
            </p:blipFill>
            <p:spPr>
              <a:xfrm>
                <a:off x="5706540" y="608739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74" name="Ink 73">
                <a:extLst>
                  <a:ext uri="{FF2B5EF4-FFF2-40B4-BE49-F238E27FC236}">
                    <a16:creationId xmlns:a16="http://schemas.microsoft.com/office/drawing/2014/main" id="{789F8CBC-774F-5B01-AAFF-3D9957921AC9}"/>
                  </a:ext>
                </a:extLst>
              </p14:cNvPr>
              <p14:cNvContentPartPr/>
              <p14:nvPr/>
            </p14:nvContentPartPr>
            <p14:xfrm>
              <a:off x="5751180" y="6242914"/>
              <a:ext cx="360" cy="360"/>
            </p14:xfrm>
          </p:contentPart>
        </mc:Choice>
        <mc:Fallback>
          <p:pic>
            <p:nvPicPr>
              <p:cNvPr id="74" name="Ink 73">
                <a:extLst>
                  <a:ext uri="{FF2B5EF4-FFF2-40B4-BE49-F238E27FC236}">
                    <a16:creationId xmlns:a16="http://schemas.microsoft.com/office/drawing/2014/main" id="{789F8CBC-774F-5B01-AAFF-3D9957921AC9}"/>
                  </a:ext>
                </a:extLst>
              </p:cNvPr>
              <p:cNvPicPr/>
              <p:nvPr/>
            </p:nvPicPr>
            <p:blipFill>
              <a:blip r:embed="rId5"/>
              <a:stretch>
                <a:fillRect/>
              </a:stretch>
            </p:blipFill>
            <p:spPr>
              <a:xfrm>
                <a:off x="5715180" y="620691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75" name="Ink 74">
                <a:extLst>
                  <a:ext uri="{FF2B5EF4-FFF2-40B4-BE49-F238E27FC236}">
                    <a16:creationId xmlns:a16="http://schemas.microsoft.com/office/drawing/2014/main" id="{C8DDB7EB-0225-2140-D46F-0D1A4696FC4B}"/>
                  </a:ext>
                </a:extLst>
              </p14:cNvPr>
              <p14:cNvContentPartPr/>
              <p14:nvPr/>
            </p14:nvContentPartPr>
            <p14:xfrm>
              <a:off x="5751180" y="6413914"/>
              <a:ext cx="360" cy="360"/>
            </p14:xfrm>
          </p:contentPart>
        </mc:Choice>
        <mc:Fallback>
          <p:pic>
            <p:nvPicPr>
              <p:cNvPr id="75" name="Ink 74">
                <a:extLst>
                  <a:ext uri="{FF2B5EF4-FFF2-40B4-BE49-F238E27FC236}">
                    <a16:creationId xmlns:a16="http://schemas.microsoft.com/office/drawing/2014/main" id="{C8DDB7EB-0225-2140-D46F-0D1A4696FC4B}"/>
                  </a:ext>
                </a:extLst>
              </p:cNvPr>
              <p:cNvPicPr/>
              <p:nvPr/>
            </p:nvPicPr>
            <p:blipFill>
              <a:blip r:embed="rId5"/>
              <a:stretch>
                <a:fillRect/>
              </a:stretch>
            </p:blipFill>
            <p:spPr>
              <a:xfrm>
                <a:off x="5715180" y="637791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76" name="Ink 75">
                <a:extLst>
                  <a:ext uri="{FF2B5EF4-FFF2-40B4-BE49-F238E27FC236}">
                    <a16:creationId xmlns:a16="http://schemas.microsoft.com/office/drawing/2014/main" id="{F749AA28-F0B1-B646-2369-6B71ED33CD24}"/>
                  </a:ext>
                </a:extLst>
              </p14:cNvPr>
              <p14:cNvContentPartPr/>
              <p14:nvPr/>
            </p14:nvContentPartPr>
            <p14:xfrm>
              <a:off x="5558580" y="6436954"/>
              <a:ext cx="360" cy="360"/>
            </p14:xfrm>
          </p:contentPart>
        </mc:Choice>
        <mc:Fallback>
          <p:pic>
            <p:nvPicPr>
              <p:cNvPr id="76" name="Ink 75">
                <a:extLst>
                  <a:ext uri="{FF2B5EF4-FFF2-40B4-BE49-F238E27FC236}">
                    <a16:creationId xmlns:a16="http://schemas.microsoft.com/office/drawing/2014/main" id="{F749AA28-F0B1-B646-2369-6B71ED33CD24}"/>
                  </a:ext>
                </a:extLst>
              </p:cNvPr>
              <p:cNvPicPr/>
              <p:nvPr/>
            </p:nvPicPr>
            <p:blipFill>
              <a:blip r:embed="rId50"/>
              <a:stretch>
                <a:fillRect/>
              </a:stretch>
            </p:blipFill>
            <p:spPr>
              <a:xfrm>
                <a:off x="5522580" y="640095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77" name="Ink 76">
                <a:extLst>
                  <a:ext uri="{FF2B5EF4-FFF2-40B4-BE49-F238E27FC236}">
                    <a16:creationId xmlns:a16="http://schemas.microsoft.com/office/drawing/2014/main" id="{79DA7718-D6A6-3166-325F-D12C625F8C6E}"/>
                  </a:ext>
                </a:extLst>
              </p14:cNvPr>
              <p14:cNvContentPartPr/>
              <p14:nvPr/>
            </p14:nvContentPartPr>
            <p14:xfrm>
              <a:off x="5295420" y="6277834"/>
              <a:ext cx="360" cy="360"/>
            </p14:xfrm>
          </p:contentPart>
        </mc:Choice>
        <mc:Fallback>
          <p:pic>
            <p:nvPicPr>
              <p:cNvPr id="77" name="Ink 76">
                <a:extLst>
                  <a:ext uri="{FF2B5EF4-FFF2-40B4-BE49-F238E27FC236}">
                    <a16:creationId xmlns:a16="http://schemas.microsoft.com/office/drawing/2014/main" id="{79DA7718-D6A6-3166-325F-D12C625F8C6E}"/>
                  </a:ext>
                </a:extLst>
              </p:cNvPr>
              <p:cNvPicPr/>
              <p:nvPr/>
            </p:nvPicPr>
            <p:blipFill>
              <a:blip r:embed="rId50"/>
              <a:stretch>
                <a:fillRect/>
              </a:stretch>
            </p:blipFill>
            <p:spPr>
              <a:xfrm>
                <a:off x="5259420" y="6241834"/>
                <a:ext cx="72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2">
            <p14:nvContentPartPr>
              <p14:cNvPr id="78" name="Ink 77">
                <a:extLst>
                  <a:ext uri="{FF2B5EF4-FFF2-40B4-BE49-F238E27FC236}">
                    <a16:creationId xmlns:a16="http://schemas.microsoft.com/office/drawing/2014/main" id="{AC396A61-BA3F-7E01-A01E-0EF878F4FC0F}"/>
                  </a:ext>
                </a:extLst>
              </p14:cNvPr>
              <p14:cNvContentPartPr/>
              <p14:nvPr/>
            </p14:nvContentPartPr>
            <p14:xfrm>
              <a:off x="5552100" y="5986594"/>
              <a:ext cx="360" cy="360"/>
            </p14:xfrm>
          </p:contentPart>
        </mc:Choice>
        <mc:Fallback>
          <p:pic>
            <p:nvPicPr>
              <p:cNvPr id="78" name="Ink 77">
                <a:extLst>
                  <a:ext uri="{FF2B5EF4-FFF2-40B4-BE49-F238E27FC236}">
                    <a16:creationId xmlns:a16="http://schemas.microsoft.com/office/drawing/2014/main" id="{AC396A61-BA3F-7E01-A01E-0EF878F4FC0F}"/>
                  </a:ext>
                </a:extLst>
              </p:cNvPr>
              <p:cNvPicPr/>
              <p:nvPr/>
            </p:nvPicPr>
            <p:blipFill>
              <a:blip r:embed="rId50"/>
              <a:stretch>
                <a:fillRect/>
              </a:stretch>
            </p:blipFill>
            <p:spPr>
              <a:xfrm>
                <a:off x="5516100" y="5950594"/>
                <a:ext cx="72000" cy="72000"/>
              </a:xfrm>
              <a:prstGeom prst="rect">
                <a:avLst/>
              </a:prstGeom>
            </p:spPr>
          </p:pic>
        </mc:Fallback>
      </mc:AlternateContent>
      <p:sp>
        <p:nvSpPr>
          <p:cNvPr id="80" name="Oval 79">
            <a:extLst>
              <a:ext uri="{FF2B5EF4-FFF2-40B4-BE49-F238E27FC236}">
                <a16:creationId xmlns:a16="http://schemas.microsoft.com/office/drawing/2014/main" id="{BFC1B099-FAFC-2241-8ADD-C3765B14C3FB}"/>
              </a:ext>
            </a:extLst>
          </p:cNvPr>
          <p:cNvSpPr/>
          <p:nvPr/>
        </p:nvSpPr>
        <p:spPr>
          <a:xfrm>
            <a:off x="9091333" y="4564091"/>
            <a:ext cx="2662883" cy="2273447"/>
          </a:xfrm>
          <a:prstGeom prst="ellipse">
            <a:avLst/>
          </a:prstGeom>
          <a:solidFill>
            <a:srgbClr val="009193">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tx1"/>
                </a:solidFill>
                <a:latin typeface="Century Gothic" panose="020B0502020202020204" pitchFamily="34" charset="0"/>
              </a:rPr>
              <a:t>Did you know?</a:t>
            </a:r>
          </a:p>
          <a:p>
            <a:pPr algn="ctr"/>
            <a:r>
              <a:rPr lang="en-GB" sz="2000" dirty="0">
                <a:solidFill>
                  <a:schemeClr val="tx1"/>
                </a:solidFill>
                <a:latin typeface="Century Gothic" panose="020B0502020202020204" pitchFamily="34" charset="0"/>
              </a:rPr>
              <a:t>The prefix        ‘</a:t>
            </a:r>
            <a:r>
              <a:rPr lang="en-GB" sz="2000" b="1" i="1" dirty="0" err="1">
                <a:solidFill>
                  <a:schemeClr val="tx1"/>
                </a:solidFill>
                <a:latin typeface="Century Gothic" panose="020B0502020202020204" pitchFamily="34" charset="0"/>
              </a:rPr>
              <a:t>phyto</a:t>
            </a:r>
            <a:r>
              <a:rPr lang="en-GB" sz="2000" b="1" i="1" dirty="0">
                <a:solidFill>
                  <a:schemeClr val="tx1"/>
                </a:solidFill>
                <a:latin typeface="Century Gothic" panose="020B0502020202020204" pitchFamily="34" charset="0"/>
              </a:rPr>
              <a:t>-’ </a:t>
            </a:r>
            <a:r>
              <a:rPr lang="en-GB" sz="2000" dirty="0">
                <a:solidFill>
                  <a:schemeClr val="tx1"/>
                </a:solidFill>
                <a:latin typeface="Century Gothic" panose="020B0502020202020204" pitchFamily="34" charset="0"/>
              </a:rPr>
              <a:t>means ‘derived from plants’</a:t>
            </a:r>
          </a:p>
        </p:txBody>
      </p:sp>
      <p:pic>
        <p:nvPicPr>
          <p:cNvPr id="4098" name="Picture 2" descr="Free lab beaker glassware vector">
            <a:extLst>
              <a:ext uri="{FF2B5EF4-FFF2-40B4-BE49-F238E27FC236}">
                <a16:creationId xmlns:a16="http://schemas.microsoft.com/office/drawing/2014/main" id="{A9854D55-EC92-F7AA-4A88-4F49C935357E}"/>
              </a:ext>
            </a:extLst>
          </p:cNvPr>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268414" y="4495800"/>
            <a:ext cx="1551779" cy="21589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ee pile heap pyramid vector">
            <a:extLst>
              <a:ext uri="{FF2B5EF4-FFF2-40B4-BE49-F238E27FC236}">
                <a16:creationId xmlns:a16="http://schemas.microsoft.com/office/drawing/2014/main" id="{1BC51D5E-3F45-0509-D175-07D696A99BB8}"/>
              </a:ext>
            </a:extLst>
          </p:cNvPr>
          <p:cNvPicPr>
            <a:picLocks noChangeAspect="1" noChangeArrowheads="1"/>
          </p:cNvPicPr>
          <p:nvPr/>
        </p:nvPicPr>
        <p:blipFill>
          <a:blip r:embed="rId54">
            <a:duotone>
              <a:prstClr val="black"/>
              <a:schemeClr val="tx1">
                <a:tint val="45000"/>
                <a:satMod val="400000"/>
              </a:schemeClr>
            </a:duotone>
            <a:extLst>
              <a:ext uri="{28A0092B-C50C-407E-A947-70E740481C1C}">
                <a14:useLocalDpi xmlns:a14="http://schemas.microsoft.com/office/drawing/2010/main" val="0"/>
              </a:ext>
            </a:extLst>
          </a:blip>
          <a:srcRect/>
          <a:stretch>
            <a:fillRect/>
          </a:stretch>
        </p:blipFill>
        <p:spPr bwMode="auto">
          <a:xfrm>
            <a:off x="7785100" y="2209800"/>
            <a:ext cx="3073400" cy="15367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Free magnifying glass enlarge see vector">
            <a:extLst>
              <a:ext uri="{FF2B5EF4-FFF2-40B4-BE49-F238E27FC236}">
                <a16:creationId xmlns:a16="http://schemas.microsoft.com/office/drawing/2014/main" id="{F5BC8B3D-DDBA-AFA2-C6BF-C4F19559E32D}"/>
              </a:ext>
            </a:extLst>
          </p:cNvPr>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rot="4640419">
            <a:off x="8218489" y="2959100"/>
            <a:ext cx="1201396" cy="233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5"/>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0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1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409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6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6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73"/>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7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Is this statement correct?</a:t>
            </a:r>
          </a:p>
        </p:txBody>
      </p:sp>
      <p:pic>
        <p:nvPicPr>
          <p:cNvPr id="10" name="Picture 9" descr="Shape, icon&#10;&#10;Description automatically generated">
            <a:extLst>
              <a:ext uri="{FF2B5EF4-FFF2-40B4-BE49-F238E27FC236}">
                <a16:creationId xmlns:a16="http://schemas.microsoft.com/office/drawing/2014/main" id="{1E754493-FBDE-BD42-9497-03675EF7F45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32000" y="229371"/>
            <a:ext cx="9912114" cy="7036843"/>
          </a:xfrm>
          <a:prstGeom prst="rect">
            <a:avLst/>
          </a:prstGeom>
        </p:spPr>
      </p:pic>
      <p:sp>
        <p:nvSpPr>
          <p:cNvPr id="11" name="TextBox 10">
            <a:extLst>
              <a:ext uri="{FF2B5EF4-FFF2-40B4-BE49-F238E27FC236}">
                <a16:creationId xmlns:a16="http://schemas.microsoft.com/office/drawing/2014/main" id="{3DDE3AA7-E690-9543-9B6F-591208B9DFEC}"/>
              </a:ext>
            </a:extLst>
          </p:cNvPr>
          <p:cNvSpPr txBox="1"/>
          <p:nvPr/>
        </p:nvSpPr>
        <p:spPr>
          <a:xfrm>
            <a:off x="2362665" y="2151727"/>
            <a:ext cx="6974670" cy="2554545"/>
          </a:xfrm>
          <a:prstGeom prst="rect">
            <a:avLst/>
          </a:prstGeom>
          <a:noFill/>
          <a:ln>
            <a:noFill/>
          </a:ln>
        </p:spPr>
        <p:txBody>
          <a:bodyPr wrap="square" rtlCol="0">
            <a:spAutoFit/>
          </a:bodyPr>
          <a:lstStyle/>
          <a:p>
            <a:pPr algn="ctr"/>
            <a:r>
              <a:rPr lang="en-US" sz="4000" dirty="0">
                <a:latin typeface="Century Gothic" panose="020B0502020202020204" pitchFamily="34" charset="0"/>
              </a:rPr>
              <a:t>Bioleaching is a method to extract copper metal from low-grade copper ore in soil, using plants</a:t>
            </a:r>
          </a:p>
        </p:txBody>
      </p: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5262979"/>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State a use of copper metal.</a:t>
            </a:r>
          </a:p>
          <a:p>
            <a:pPr marL="457200" indent="-457200">
              <a:buAutoNum type="arabicPeriod"/>
            </a:pPr>
            <a:r>
              <a:rPr lang="en-GB" sz="2400" dirty="0">
                <a:latin typeface="Century Gothic" panose="020B0502020202020204" pitchFamily="34" charset="0"/>
              </a:rPr>
              <a:t>Are copper ores renewable or non-renewable?</a:t>
            </a:r>
          </a:p>
          <a:p>
            <a:pPr marL="457200" indent="-457200">
              <a:buAutoNum type="arabicPeriod"/>
            </a:pPr>
            <a:r>
              <a:rPr lang="en-GB" sz="2400" dirty="0">
                <a:latin typeface="Century Gothic" panose="020B0502020202020204" pitchFamily="34" charset="0"/>
              </a:rPr>
              <a:t>What word is given to a copper ore containing a low percentage of copper?</a:t>
            </a:r>
          </a:p>
          <a:p>
            <a:pPr marL="457200" indent="-457200">
              <a:buAutoNum type="arabicPeriod"/>
            </a:pPr>
            <a:r>
              <a:rPr lang="en-GB" sz="2400" dirty="0">
                <a:latin typeface="Century Gothic" panose="020B0502020202020204" pitchFamily="34" charset="0"/>
              </a:rPr>
              <a:t>State one disadvantage of mining copper ores.</a:t>
            </a:r>
          </a:p>
          <a:p>
            <a:pPr marL="457200" indent="-457200">
              <a:buAutoNum type="arabicPeriod"/>
            </a:pPr>
            <a:r>
              <a:rPr lang="en-GB" sz="2400" dirty="0">
                <a:latin typeface="Century Gothic" panose="020B0502020202020204" pitchFamily="34" charset="0"/>
              </a:rPr>
              <a:t>List two methods that can be used to effectively extract copper from low-grade copper ores.</a:t>
            </a:r>
          </a:p>
          <a:p>
            <a:pPr marL="457200" indent="-457200">
              <a:buAutoNum type="arabicPeriod"/>
            </a:pPr>
            <a:r>
              <a:rPr lang="en-GB" sz="2400" dirty="0">
                <a:latin typeface="Century Gothic" panose="020B0502020202020204" pitchFamily="34" charset="0"/>
              </a:rPr>
              <a:t>Define bioleaching.</a:t>
            </a:r>
          </a:p>
          <a:p>
            <a:pPr marL="457200" indent="-457200">
              <a:buAutoNum type="arabicPeriod"/>
            </a:pPr>
            <a:r>
              <a:rPr lang="en-GB" sz="2400" dirty="0">
                <a:latin typeface="Century Gothic" panose="020B0502020202020204" pitchFamily="34" charset="0"/>
              </a:rPr>
              <a:t>Define phytomining.</a:t>
            </a:r>
          </a:p>
          <a:p>
            <a:pPr marL="457200" indent="-457200">
              <a:buAutoNum type="arabicPeriod"/>
            </a:pPr>
            <a:r>
              <a:rPr lang="en-GB" sz="2400" dirty="0">
                <a:latin typeface="Century Gothic" panose="020B0502020202020204" pitchFamily="34" charset="0"/>
              </a:rPr>
              <a:t>When bacteria feed on are ore, what do we call the solution of metal ions that they produce?</a:t>
            </a:r>
          </a:p>
          <a:p>
            <a:pPr marL="457200" indent="-457200">
              <a:buAutoNum type="arabicPeriod"/>
            </a:pPr>
            <a:r>
              <a:rPr lang="en-GB" sz="2400" dirty="0">
                <a:latin typeface="Century Gothic" panose="020B0502020202020204" pitchFamily="34" charset="0"/>
              </a:rPr>
              <a:t>What process is used to extract pure copper metal from a copper sulphate solution?</a:t>
            </a:r>
          </a:p>
          <a:p>
            <a:pPr marL="457200" indent="-457200">
              <a:buAutoNum type="arabicPeriod"/>
            </a:pPr>
            <a:r>
              <a:rPr lang="en-GB" sz="2400" dirty="0">
                <a:latin typeface="Century Gothic" panose="020B0502020202020204" pitchFamily="34" charset="0"/>
              </a:rPr>
              <a:t>At which electrode will copper metal form in electrolysis?</a:t>
            </a:r>
          </a:p>
        </p:txBody>
      </p:sp>
    </p:spTree>
    <p:extLst>
      <p:ext uri="{BB962C8B-B14F-4D97-AF65-F5344CB8AC3E}">
        <p14:creationId xmlns:p14="http://schemas.microsoft.com/office/powerpoint/2010/main" val="35338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4893647"/>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metal is used for electrical wiring.</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ores are non-renewable.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Low-grade copper ores contain a low percentage of copper</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One disadvantage of mining copper ores is that it can result in habitat destruction.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Phytomining and bioleaching can extract copper from low-grade ores.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Bioleaching is a method to extract metals from their ore using living organisms such as bacteria.</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Phytomining is a method to extract copper metal from low-grade copper ore in soil, using plants</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When bacteria feed on an ore, they produce a leachate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Electrolysis is used to extract copper from a copper sulphate solution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metal will form at the cathode (negative electrode)</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8" y="104454"/>
            <a:ext cx="10814316" cy="461665"/>
          </a:xfrm>
        </p:spPr>
        <p:txBody>
          <a:bodyPr>
            <a:noAutofit/>
          </a:bodyPr>
          <a:lstStyle/>
          <a:p>
            <a:r>
              <a:rPr lang="en-GB" dirty="0">
                <a:latin typeface="Century Gothic" panose="020B0502020202020204" pitchFamily="34" charset="0"/>
              </a:rPr>
              <a:t>I: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1" y="1267765"/>
            <a:ext cx="6358342" cy="2308324"/>
          </a:xfrm>
          <a:prstGeom prst="rect">
            <a:avLst/>
          </a:prstGeom>
          <a:noFill/>
          <a:ln>
            <a:noFill/>
          </a:ln>
        </p:spPr>
        <p:txBody>
          <a:bodyPr wrap="square" rtlCol="0">
            <a:spAutoFit/>
          </a:bodyPr>
          <a:lstStyle/>
          <a:p>
            <a:r>
              <a:rPr lang="en-US" sz="2400" dirty="0">
                <a:latin typeface="Century Gothic" panose="020B0502020202020204" pitchFamily="34" charset="0"/>
              </a:rPr>
              <a:t>Phytomining is used to obtain copper from land that contains very low percentages of copper compounds. </a:t>
            </a:r>
          </a:p>
          <a:p>
            <a:endParaRPr lang="en-US" sz="2400" dirty="0">
              <a:latin typeface="Century Gothic" panose="020B0502020202020204" pitchFamily="34" charset="0"/>
            </a:endParaRPr>
          </a:p>
          <a:p>
            <a:r>
              <a:rPr lang="en-US" sz="2400" b="1" dirty="0">
                <a:solidFill>
                  <a:srgbClr val="009193"/>
                </a:solidFill>
                <a:latin typeface="Century Gothic" panose="020B0502020202020204" pitchFamily="34" charset="0"/>
              </a:rPr>
              <a:t>Describe</a:t>
            </a:r>
            <a:r>
              <a:rPr lang="en-US" sz="2400" dirty="0">
                <a:latin typeface="Century Gothic" panose="020B0502020202020204" pitchFamily="34" charset="0"/>
              </a:rPr>
              <a:t> how copper compounds are obtained by phytomining.</a:t>
            </a:r>
            <a:endParaRPr lang="en-US" sz="2400" b="1" dirty="0">
              <a:solidFill>
                <a:srgbClr val="009193"/>
              </a:solidFill>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19084" y="3974409"/>
            <a:ext cx="5596918" cy="2215991"/>
          </a:xfrm>
          <a:prstGeom prst="rect">
            <a:avLst/>
          </a:prstGeom>
          <a:noFill/>
          <a:ln>
            <a:noFill/>
          </a:ln>
        </p:spPr>
        <p:txBody>
          <a:bodyPr wrap="square" rtlCol="0">
            <a:spAutoFit/>
          </a:bodyPr>
          <a:lstStyle/>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grow </a:t>
            </a:r>
            <a:r>
              <a:rPr lang="en-GB" sz="1800" b="1" i="0" dirty="0">
                <a:solidFill>
                  <a:schemeClr val="accent2">
                    <a:lumMod val="60000"/>
                    <a:lumOff val="40000"/>
                  </a:schemeClr>
                </a:solidFill>
                <a:effectLst/>
                <a:latin typeface="Century Gothic" panose="020B0502020202020204" pitchFamily="34" charset="0"/>
              </a:rPr>
              <a:t>plants</a:t>
            </a:r>
            <a:r>
              <a:rPr lang="en-GB" sz="1800" i="0" dirty="0">
                <a:solidFill>
                  <a:schemeClr val="accent2">
                    <a:lumMod val="60000"/>
                    <a:lumOff val="40000"/>
                  </a:schemeClr>
                </a:solidFill>
                <a:effectLst/>
                <a:latin typeface="Century Gothic" panose="020B0502020202020204" pitchFamily="34" charset="0"/>
              </a:rPr>
              <a:t> on land containing copper ores</a:t>
            </a:r>
          </a:p>
          <a:p>
            <a:pPr marL="342900" indent="-342900" algn="l">
              <a:spcBef>
                <a:spcPts val="1200"/>
              </a:spcBef>
              <a:spcAft>
                <a:spcPts val="0"/>
              </a:spcAft>
              <a:buFont typeface="Arial" panose="020B0604020202020204" pitchFamily="34" charset="0"/>
              <a:buChar char="•"/>
            </a:pPr>
            <a:r>
              <a:rPr lang="en-GB" sz="1800" b="1" i="0" dirty="0">
                <a:solidFill>
                  <a:schemeClr val="accent2">
                    <a:lumMod val="60000"/>
                    <a:lumOff val="40000"/>
                  </a:schemeClr>
                </a:solidFill>
                <a:effectLst/>
                <a:latin typeface="Century Gothic" panose="020B0502020202020204" pitchFamily="34" charset="0"/>
              </a:rPr>
              <a:t>burn</a:t>
            </a:r>
            <a:r>
              <a:rPr lang="en-GB" sz="1800" i="0" dirty="0">
                <a:solidFill>
                  <a:schemeClr val="accent2">
                    <a:lumMod val="60000"/>
                    <a:lumOff val="40000"/>
                  </a:schemeClr>
                </a:solidFill>
                <a:effectLst/>
                <a:latin typeface="Century Gothic" panose="020B0502020202020204" pitchFamily="34" charset="0"/>
              </a:rPr>
              <a:t> th</a:t>
            </a:r>
            <a:r>
              <a:rPr lang="en-GB" sz="1800" dirty="0">
                <a:solidFill>
                  <a:schemeClr val="accent2">
                    <a:lumMod val="60000"/>
                    <a:lumOff val="40000"/>
                  </a:schemeClr>
                </a:solidFill>
                <a:latin typeface="Century Gothic" panose="020B0502020202020204" pitchFamily="34" charset="0"/>
              </a:rPr>
              <a:t>e plants to form ash (copper oxide)</a:t>
            </a:r>
            <a:endParaRPr lang="en-GB" sz="1800" i="0" dirty="0">
              <a:solidFill>
                <a:schemeClr val="accent2">
                  <a:lumMod val="60000"/>
                  <a:lumOff val="40000"/>
                </a:schemeClr>
              </a:solidFill>
              <a:effectLst/>
              <a:latin typeface="Century Gothic" panose="020B0502020202020204" pitchFamily="34" charset="0"/>
            </a:endParaRP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dissolve the copper oxide in (sulfuric) acid to form copper sulfate (leachate) </a:t>
            </a:r>
            <a:r>
              <a:rPr lang="en-GB" sz="1800" b="1" i="0" dirty="0">
                <a:solidFill>
                  <a:schemeClr val="accent2">
                    <a:lumMod val="60000"/>
                    <a:lumOff val="40000"/>
                  </a:schemeClr>
                </a:solidFill>
                <a:effectLst/>
                <a:latin typeface="Century Gothic" panose="020B0502020202020204" pitchFamily="34" charset="0"/>
              </a:rPr>
              <a:t>solution</a:t>
            </a: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carry out the </a:t>
            </a:r>
            <a:r>
              <a:rPr lang="en-GB" sz="1800" b="1" i="0" dirty="0">
                <a:solidFill>
                  <a:schemeClr val="accent2">
                    <a:lumMod val="60000"/>
                    <a:lumOff val="40000"/>
                  </a:schemeClr>
                </a:solidFill>
                <a:effectLst/>
                <a:latin typeface="Century Gothic" panose="020B0502020202020204" pitchFamily="34" charset="0"/>
              </a:rPr>
              <a:t>electrolysis</a:t>
            </a:r>
            <a:r>
              <a:rPr lang="en-GB" sz="1800" i="0" dirty="0">
                <a:solidFill>
                  <a:schemeClr val="accent2">
                    <a:lumMod val="60000"/>
                    <a:lumOff val="40000"/>
                  </a:schemeClr>
                </a:solidFill>
                <a:effectLst/>
                <a:latin typeface="Century Gothic" panose="020B0502020202020204" pitchFamily="34" charset="0"/>
              </a:rPr>
              <a:t> of this solution to form pure copper</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18921" y="3746917"/>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spTree>
    <p:extLst>
      <p:ext uri="{BB962C8B-B14F-4D97-AF65-F5344CB8AC3E}">
        <p14:creationId xmlns:p14="http://schemas.microsoft.com/office/powerpoint/2010/main" val="263677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7" y="104454"/>
            <a:ext cx="11136983" cy="461665"/>
          </a:xfrm>
        </p:spPr>
        <p:txBody>
          <a:bodyPr>
            <a:noAutofit/>
          </a:bodyPr>
          <a:lstStyle/>
          <a:p>
            <a:r>
              <a:rPr lang="en-GB" dirty="0">
                <a:latin typeface="Century Gothic" panose="020B0502020202020204" pitchFamily="34" charset="0"/>
              </a:rPr>
              <a:t>We: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123386"/>
            <a:ext cx="6534805" cy="2985433"/>
          </a:xfrm>
          <a:prstGeom prst="rect">
            <a:avLst/>
          </a:prstGeom>
          <a:noFill/>
          <a:ln>
            <a:noFill/>
          </a:ln>
        </p:spPr>
        <p:txBody>
          <a:bodyPr wrap="square" rtlCol="0">
            <a:spAutoFit/>
          </a:bodyPr>
          <a:lstStyle/>
          <a:p>
            <a:pPr algn="l">
              <a:spcBef>
                <a:spcPts val="1200"/>
              </a:spcBef>
              <a:spcAft>
                <a:spcPts val="0"/>
              </a:spcAft>
            </a:pPr>
            <a:r>
              <a:rPr lang="en-GB" sz="2400" b="0" i="0" dirty="0">
                <a:solidFill>
                  <a:srgbClr val="222222"/>
                </a:solidFill>
                <a:effectLst/>
                <a:latin typeface="Century Gothic" panose="020B0502020202020204" pitchFamily="34" charset="0"/>
              </a:rPr>
              <a:t>Soil near copper mines is often contaminated with low percentages of copper compounds.</a:t>
            </a:r>
          </a:p>
          <a:p>
            <a:pPr algn="l">
              <a:spcBef>
                <a:spcPts val="1200"/>
              </a:spcBef>
              <a:spcAft>
                <a:spcPts val="0"/>
              </a:spcAft>
            </a:pPr>
            <a:r>
              <a:rPr lang="en-GB" sz="2400" b="0" i="0" dirty="0">
                <a:solidFill>
                  <a:srgbClr val="222222"/>
                </a:solidFill>
                <a:effectLst/>
                <a:latin typeface="Century Gothic" panose="020B0502020202020204" pitchFamily="34" charset="0"/>
              </a:rPr>
              <a:t>Phytomining is a new way to extract copper compounds from soil.</a:t>
            </a:r>
          </a:p>
          <a:p>
            <a:pPr algn="l">
              <a:spcBef>
                <a:spcPts val="1200"/>
              </a:spcBef>
              <a:spcAft>
                <a:spcPts val="0"/>
              </a:spcAft>
            </a:pPr>
            <a:r>
              <a:rPr lang="en-GB" sz="2400" b="1" i="0" dirty="0">
                <a:solidFill>
                  <a:srgbClr val="009193"/>
                </a:solidFill>
                <a:effectLst/>
                <a:latin typeface="Century Gothic" panose="020B0502020202020204" pitchFamily="34" charset="0"/>
              </a:rPr>
              <a:t>Describe</a:t>
            </a:r>
            <a:r>
              <a:rPr lang="en-GB" sz="2400" b="0" i="0" dirty="0">
                <a:solidFill>
                  <a:srgbClr val="222222"/>
                </a:solidFill>
                <a:effectLst/>
                <a:latin typeface="Century Gothic" panose="020B0502020202020204" pitchFamily="34" charset="0"/>
              </a:rPr>
              <a:t> how copper compounds are extracted by phytomining.</a:t>
            </a:r>
            <a:endParaRPr lang="en-US" sz="2400" b="1" dirty="0">
              <a:solidFill>
                <a:srgbClr val="009193"/>
              </a:solidFill>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35126" y="4503798"/>
            <a:ext cx="5596918" cy="2215991"/>
          </a:xfrm>
          <a:prstGeom prst="rect">
            <a:avLst/>
          </a:prstGeom>
          <a:noFill/>
          <a:ln>
            <a:noFill/>
          </a:ln>
        </p:spPr>
        <p:txBody>
          <a:bodyPr wrap="square" rtlCol="0">
            <a:spAutoFit/>
          </a:bodyPr>
          <a:lstStyle/>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grow </a:t>
            </a:r>
            <a:r>
              <a:rPr lang="en-GB" sz="1800" b="1" i="0" dirty="0">
                <a:solidFill>
                  <a:schemeClr val="accent2">
                    <a:lumMod val="60000"/>
                    <a:lumOff val="40000"/>
                  </a:schemeClr>
                </a:solidFill>
                <a:effectLst/>
                <a:latin typeface="Century Gothic" panose="020B0502020202020204" pitchFamily="34" charset="0"/>
              </a:rPr>
              <a:t>plants</a:t>
            </a:r>
            <a:r>
              <a:rPr lang="en-GB" sz="1800" i="0" dirty="0">
                <a:solidFill>
                  <a:schemeClr val="accent2">
                    <a:lumMod val="60000"/>
                    <a:lumOff val="40000"/>
                  </a:schemeClr>
                </a:solidFill>
                <a:effectLst/>
                <a:latin typeface="Century Gothic" panose="020B0502020202020204" pitchFamily="34" charset="0"/>
              </a:rPr>
              <a:t> on land containing copper ores</a:t>
            </a:r>
          </a:p>
          <a:p>
            <a:pPr marL="342900" indent="-342900" algn="l">
              <a:spcBef>
                <a:spcPts val="1200"/>
              </a:spcBef>
              <a:spcAft>
                <a:spcPts val="0"/>
              </a:spcAft>
              <a:buFont typeface="Arial" panose="020B0604020202020204" pitchFamily="34" charset="0"/>
              <a:buChar char="•"/>
            </a:pPr>
            <a:r>
              <a:rPr lang="en-GB" sz="1800" b="1" i="0" dirty="0">
                <a:solidFill>
                  <a:schemeClr val="accent2">
                    <a:lumMod val="60000"/>
                    <a:lumOff val="40000"/>
                  </a:schemeClr>
                </a:solidFill>
                <a:effectLst/>
                <a:latin typeface="Century Gothic" panose="020B0502020202020204" pitchFamily="34" charset="0"/>
              </a:rPr>
              <a:t>burn</a:t>
            </a:r>
            <a:r>
              <a:rPr lang="en-GB" sz="1800" i="0" dirty="0">
                <a:solidFill>
                  <a:schemeClr val="accent2">
                    <a:lumMod val="60000"/>
                    <a:lumOff val="40000"/>
                  </a:schemeClr>
                </a:solidFill>
                <a:effectLst/>
                <a:latin typeface="Century Gothic" panose="020B0502020202020204" pitchFamily="34" charset="0"/>
              </a:rPr>
              <a:t> th</a:t>
            </a:r>
            <a:r>
              <a:rPr lang="en-GB" sz="1800" dirty="0">
                <a:solidFill>
                  <a:schemeClr val="accent2">
                    <a:lumMod val="60000"/>
                    <a:lumOff val="40000"/>
                  </a:schemeClr>
                </a:solidFill>
                <a:latin typeface="Century Gothic" panose="020B0502020202020204" pitchFamily="34" charset="0"/>
              </a:rPr>
              <a:t>e plants to form ash (copper oxide)</a:t>
            </a:r>
            <a:endParaRPr lang="en-GB" sz="1800" i="0" dirty="0">
              <a:solidFill>
                <a:schemeClr val="accent2">
                  <a:lumMod val="60000"/>
                  <a:lumOff val="40000"/>
                </a:schemeClr>
              </a:solidFill>
              <a:effectLst/>
              <a:latin typeface="Century Gothic" panose="020B0502020202020204" pitchFamily="34" charset="0"/>
            </a:endParaRP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dissolve the copper oxide in (sulfuric) acid to form copper sulfate (leachate) </a:t>
            </a:r>
            <a:r>
              <a:rPr lang="en-GB" sz="1800" b="1" i="0" dirty="0">
                <a:solidFill>
                  <a:schemeClr val="accent2">
                    <a:lumMod val="60000"/>
                    <a:lumOff val="40000"/>
                  </a:schemeClr>
                </a:solidFill>
                <a:effectLst/>
                <a:latin typeface="Century Gothic" panose="020B0502020202020204" pitchFamily="34" charset="0"/>
              </a:rPr>
              <a:t>solution</a:t>
            </a: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carry out the </a:t>
            </a:r>
            <a:r>
              <a:rPr lang="en-GB" sz="1800" b="1" i="0" dirty="0">
                <a:solidFill>
                  <a:schemeClr val="accent2">
                    <a:lumMod val="60000"/>
                    <a:lumOff val="40000"/>
                  </a:schemeClr>
                </a:solidFill>
                <a:effectLst/>
                <a:latin typeface="Century Gothic" panose="020B0502020202020204" pitchFamily="34" charset="0"/>
              </a:rPr>
              <a:t>electrolysis</a:t>
            </a:r>
            <a:r>
              <a:rPr lang="en-GB" sz="1800" i="0" dirty="0">
                <a:solidFill>
                  <a:schemeClr val="accent2">
                    <a:lumMod val="60000"/>
                    <a:lumOff val="40000"/>
                  </a:schemeClr>
                </a:solidFill>
                <a:effectLst/>
                <a:latin typeface="Century Gothic" panose="020B0502020202020204" pitchFamily="34" charset="0"/>
              </a:rPr>
              <a:t> of this solution to form pure copper</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51005" y="418005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spTree>
    <p:extLst>
      <p:ext uri="{BB962C8B-B14F-4D97-AF65-F5344CB8AC3E}">
        <p14:creationId xmlns:p14="http://schemas.microsoft.com/office/powerpoint/2010/main" val="147214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301037" y="104454"/>
            <a:ext cx="11136983" cy="461665"/>
          </a:xfrm>
        </p:spPr>
        <p:txBody>
          <a:bodyPr>
            <a:noAutofit/>
          </a:bodyPr>
          <a:lstStyle/>
          <a:p>
            <a:r>
              <a:rPr lang="en-GB" dirty="0">
                <a:latin typeface="Century Gothic" panose="020B0502020202020204" pitchFamily="34" charset="0"/>
              </a:rPr>
              <a:t>You: Describe: </a:t>
            </a:r>
            <a:r>
              <a:rPr lang="en-GB" i="1" dirty="0">
                <a:latin typeface="Century Gothic" panose="020B0502020202020204" pitchFamily="34" charset="0"/>
              </a:rPr>
              <a:t>to recall facts, events or processes in an accurate way</a:t>
            </a:r>
          </a:p>
        </p:txBody>
      </p:sp>
      <p:sp>
        <p:nvSpPr>
          <p:cNvPr id="6" name="TextBox 5">
            <a:extLst>
              <a:ext uri="{FF2B5EF4-FFF2-40B4-BE49-F238E27FC236}">
                <a16:creationId xmlns:a16="http://schemas.microsoft.com/office/drawing/2014/main" id="{738BD3D1-C602-476B-9ED5-198C26001B3D}"/>
              </a:ext>
            </a:extLst>
          </p:cNvPr>
          <p:cNvSpPr txBox="1"/>
          <p:nvPr/>
        </p:nvSpPr>
        <p:spPr>
          <a:xfrm>
            <a:off x="218920" y="1123386"/>
            <a:ext cx="6534805" cy="2092881"/>
          </a:xfrm>
          <a:prstGeom prst="rect">
            <a:avLst/>
          </a:prstGeom>
          <a:noFill/>
          <a:ln>
            <a:noFill/>
          </a:ln>
        </p:spPr>
        <p:txBody>
          <a:bodyPr wrap="square" rtlCol="0">
            <a:spAutoFit/>
          </a:bodyPr>
          <a:lstStyle/>
          <a:p>
            <a:pPr algn="l">
              <a:spcBef>
                <a:spcPts val="1200"/>
              </a:spcBef>
              <a:spcAft>
                <a:spcPts val="0"/>
              </a:spcAft>
            </a:pPr>
            <a:r>
              <a:rPr lang="en-GB" sz="2400" b="0" i="0" dirty="0">
                <a:solidFill>
                  <a:srgbClr val="222222"/>
                </a:solidFill>
                <a:effectLst/>
                <a:latin typeface="Century Gothic" panose="020B0502020202020204" pitchFamily="34" charset="0"/>
              </a:rPr>
              <a:t>Phytomining is used to obtain copper from land that contains very low percentages of copper compounds.</a:t>
            </a:r>
          </a:p>
          <a:p>
            <a:pPr algn="l">
              <a:spcBef>
                <a:spcPts val="1200"/>
              </a:spcBef>
              <a:spcAft>
                <a:spcPts val="0"/>
              </a:spcAft>
            </a:pPr>
            <a:r>
              <a:rPr lang="en-GB" sz="2400" b="1" i="0" dirty="0">
                <a:solidFill>
                  <a:srgbClr val="009193"/>
                </a:solidFill>
                <a:effectLst/>
                <a:latin typeface="Century Gothic" panose="020B0502020202020204" pitchFamily="34" charset="0"/>
              </a:rPr>
              <a:t>Describe</a:t>
            </a:r>
            <a:r>
              <a:rPr lang="en-GB" sz="2400" b="0" i="0" dirty="0">
                <a:solidFill>
                  <a:srgbClr val="222222"/>
                </a:solidFill>
                <a:effectLst/>
                <a:latin typeface="Century Gothic" panose="020B0502020202020204" pitchFamily="34" charset="0"/>
              </a:rPr>
              <a:t> how copper compounds are extracted by phytomining.</a:t>
            </a:r>
            <a:endParaRPr lang="en-US" sz="2400" b="1" dirty="0">
              <a:solidFill>
                <a:srgbClr val="009193"/>
              </a:solidFill>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35126" y="3701693"/>
            <a:ext cx="5596918" cy="2215991"/>
          </a:xfrm>
          <a:prstGeom prst="rect">
            <a:avLst/>
          </a:prstGeom>
          <a:noFill/>
          <a:ln>
            <a:noFill/>
          </a:ln>
        </p:spPr>
        <p:txBody>
          <a:bodyPr wrap="square" rtlCol="0">
            <a:spAutoFit/>
          </a:bodyPr>
          <a:lstStyle/>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grow </a:t>
            </a:r>
            <a:r>
              <a:rPr lang="en-GB" sz="1800" b="1" i="0" dirty="0">
                <a:solidFill>
                  <a:schemeClr val="accent2">
                    <a:lumMod val="60000"/>
                    <a:lumOff val="40000"/>
                  </a:schemeClr>
                </a:solidFill>
                <a:effectLst/>
                <a:latin typeface="Century Gothic" panose="020B0502020202020204" pitchFamily="34" charset="0"/>
              </a:rPr>
              <a:t>plants</a:t>
            </a:r>
            <a:r>
              <a:rPr lang="en-GB" sz="1800" i="0" dirty="0">
                <a:solidFill>
                  <a:schemeClr val="accent2">
                    <a:lumMod val="60000"/>
                    <a:lumOff val="40000"/>
                  </a:schemeClr>
                </a:solidFill>
                <a:effectLst/>
                <a:latin typeface="Century Gothic" panose="020B0502020202020204" pitchFamily="34" charset="0"/>
              </a:rPr>
              <a:t> on land containing copper ores</a:t>
            </a:r>
          </a:p>
          <a:p>
            <a:pPr marL="342900" indent="-342900" algn="l">
              <a:spcBef>
                <a:spcPts val="1200"/>
              </a:spcBef>
              <a:spcAft>
                <a:spcPts val="0"/>
              </a:spcAft>
              <a:buFont typeface="Arial" panose="020B0604020202020204" pitchFamily="34" charset="0"/>
              <a:buChar char="•"/>
            </a:pPr>
            <a:r>
              <a:rPr lang="en-GB" sz="1800" b="1" i="0" dirty="0">
                <a:solidFill>
                  <a:schemeClr val="accent2">
                    <a:lumMod val="60000"/>
                    <a:lumOff val="40000"/>
                  </a:schemeClr>
                </a:solidFill>
                <a:effectLst/>
                <a:latin typeface="Century Gothic" panose="020B0502020202020204" pitchFamily="34" charset="0"/>
              </a:rPr>
              <a:t>burn</a:t>
            </a:r>
            <a:r>
              <a:rPr lang="en-GB" sz="1800" i="0" dirty="0">
                <a:solidFill>
                  <a:schemeClr val="accent2">
                    <a:lumMod val="60000"/>
                    <a:lumOff val="40000"/>
                  </a:schemeClr>
                </a:solidFill>
                <a:effectLst/>
                <a:latin typeface="Century Gothic" panose="020B0502020202020204" pitchFamily="34" charset="0"/>
              </a:rPr>
              <a:t> th</a:t>
            </a:r>
            <a:r>
              <a:rPr lang="en-GB" sz="1800" dirty="0">
                <a:solidFill>
                  <a:schemeClr val="accent2">
                    <a:lumMod val="60000"/>
                    <a:lumOff val="40000"/>
                  </a:schemeClr>
                </a:solidFill>
                <a:latin typeface="Century Gothic" panose="020B0502020202020204" pitchFamily="34" charset="0"/>
              </a:rPr>
              <a:t>e plants to form ash (copper oxide)</a:t>
            </a:r>
            <a:endParaRPr lang="en-GB" sz="1800" i="0" dirty="0">
              <a:solidFill>
                <a:schemeClr val="accent2">
                  <a:lumMod val="60000"/>
                  <a:lumOff val="40000"/>
                </a:schemeClr>
              </a:solidFill>
              <a:effectLst/>
              <a:latin typeface="Century Gothic" panose="020B0502020202020204" pitchFamily="34" charset="0"/>
            </a:endParaRP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dissolve the copper oxide in (sulfuric) acid to form copper sulfate (leachate) </a:t>
            </a:r>
            <a:r>
              <a:rPr lang="en-GB" sz="1800" b="1" i="0" dirty="0">
                <a:solidFill>
                  <a:schemeClr val="accent2">
                    <a:lumMod val="60000"/>
                    <a:lumOff val="40000"/>
                  </a:schemeClr>
                </a:solidFill>
                <a:effectLst/>
                <a:latin typeface="Century Gothic" panose="020B0502020202020204" pitchFamily="34" charset="0"/>
              </a:rPr>
              <a:t>solution</a:t>
            </a:r>
          </a:p>
          <a:p>
            <a:pPr marL="342900" indent="-342900" algn="l">
              <a:spcBef>
                <a:spcPts val="1200"/>
              </a:spcBef>
              <a:spcAft>
                <a:spcPts val="0"/>
              </a:spcAft>
              <a:buFont typeface="Arial" panose="020B0604020202020204" pitchFamily="34" charset="0"/>
              <a:buChar char="•"/>
            </a:pPr>
            <a:r>
              <a:rPr lang="en-GB" sz="1800" i="0" dirty="0">
                <a:solidFill>
                  <a:schemeClr val="accent2">
                    <a:lumMod val="60000"/>
                    <a:lumOff val="40000"/>
                  </a:schemeClr>
                </a:solidFill>
                <a:effectLst/>
                <a:latin typeface="Century Gothic" panose="020B0502020202020204" pitchFamily="34" charset="0"/>
              </a:rPr>
              <a:t>carry out the </a:t>
            </a:r>
            <a:r>
              <a:rPr lang="en-GB" sz="1800" b="1" i="0" dirty="0">
                <a:solidFill>
                  <a:schemeClr val="accent2">
                    <a:lumMod val="60000"/>
                    <a:lumOff val="40000"/>
                  </a:schemeClr>
                </a:solidFill>
                <a:effectLst/>
                <a:latin typeface="Century Gothic" panose="020B0502020202020204" pitchFamily="34" charset="0"/>
              </a:rPr>
              <a:t>electrolysis</a:t>
            </a:r>
            <a:r>
              <a:rPr lang="en-GB" sz="1800" i="0" dirty="0">
                <a:solidFill>
                  <a:schemeClr val="accent2">
                    <a:lumMod val="60000"/>
                    <a:lumOff val="40000"/>
                  </a:schemeClr>
                </a:solidFill>
                <a:effectLst/>
                <a:latin typeface="Century Gothic" panose="020B0502020202020204" pitchFamily="34" charset="0"/>
              </a:rPr>
              <a:t> of this solution to form pure copper</a:t>
            </a:r>
          </a:p>
        </p:txBody>
      </p:sp>
      <p:pic>
        <p:nvPicPr>
          <p:cNvPr id="20" name="Picture 19" descr="Shape, arrow&#10;&#10;Description automatically generated">
            <a:extLst>
              <a:ext uri="{FF2B5EF4-FFF2-40B4-BE49-F238E27FC236}">
                <a16:creationId xmlns:a16="http://schemas.microsoft.com/office/drawing/2014/main" id="{2F0F854C-E082-574A-B428-617FA8EBFF66}"/>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2" name="TextBox 1">
            <a:extLst>
              <a:ext uri="{FF2B5EF4-FFF2-40B4-BE49-F238E27FC236}">
                <a16:creationId xmlns:a16="http://schemas.microsoft.com/office/drawing/2014/main" id="{5F3F488F-36CB-FE4A-94A9-8F8BD092DEC8}"/>
              </a:ext>
            </a:extLst>
          </p:cNvPr>
          <p:cNvSpPr txBox="1"/>
          <p:nvPr/>
        </p:nvSpPr>
        <p:spPr>
          <a:xfrm>
            <a:off x="218921" y="855835"/>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21" name="TextBox 20">
            <a:extLst>
              <a:ext uri="{FF2B5EF4-FFF2-40B4-BE49-F238E27FC236}">
                <a16:creationId xmlns:a16="http://schemas.microsoft.com/office/drawing/2014/main" id="{12163F85-209C-5545-936C-371E724261DE}"/>
              </a:ext>
            </a:extLst>
          </p:cNvPr>
          <p:cNvSpPr txBox="1"/>
          <p:nvPr/>
        </p:nvSpPr>
        <p:spPr>
          <a:xfrm>
            <a:off x="251005" y="3377949"/>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9" name="Rectangle 8">
            <a:extLst>
              <a:ext uri="{FF2B5EF4-FFF2-40B4-BE49-F238E27FC236}">
                <a16:creationId xmlns:a16="http://schemas.microsoft.com/office/drawing/2014/main" id="{A07B0842-5305-4C43-A260-1CE4004B73D0}"/>
              </a:ext>
            </a:extLst>
          </p:cNvPr>
          <p:cNvSpPr/>
          <p:nvPr/>
        </p:nvSpPr>
        <p:spPr>
          <a:xfrm>
            <a:off x="6811966" y="926759"/>
            <a:ext cx="4303388" cy="4524315"/>
          </a:xfrm>
          <a:prstGeom prst="rect">
            <a:avLst/>
          </a:prstGeom>
        </p:spPr>
        <p:txBody>
          <a:bodyPr wrap="square">
            <a:spAutoFit/>
          </a:bodyPr>
          <a:lstStyle/>
          <a:p>
            <a:r>
              <a:rPr lang="en-GB" sz="2400">
                <a:latin typeface="Century Gothic" panose="020B0502020202020204" pitchFamily="34" charset="0"/>
              </a:rPr>
              <a:t>To ‘describe’, your answer should:</a:t>
            </a:r>
          </a:p>
          <a:p>
            <a:pPr algn="ctr"/>
            <a:endParaRPr lang="en-GB" sz="2400">
              <a:latin typeface="Century Gothic" panose="020B0502020202020204" pitchFamily="34" charset="0"/>
            </a:endParaRPr>
          </a:p>
          <a:p>
            <a:pPr marL="285750" indent="-285750">
              <a:buFont typeface="Arial" panose="020B0604020202020204" pitchFamily="34" charset="0"/>
              <a:buChar char="•"/>
            </a:pPr>
            <a:r>
              <a:rPr lang="en-GB" sz="2400">
                <a:latin typeface="Century Gothic" panose="020B0502020202020204" pitchFamily="34" charset="0"/>
              </a:rPr>
              <a:t>Use </a:t>
            </a:r>
            <a:r>
              <a:rPr lang="en-GB" sz="2400" b="1">
                <a:latin typeface="Century Gothic" panose="020B0502020202020204" pitchFamily="34" charset="0"/>
              </a:rPr>
              <a:t>bullet points </a:t>
            </a:r>
            <a:r>
              <a:rPr lang="en-GB" sz="2400">
                <a:latin typeface="Century Gothic" panose="020B0502020202020204" pitchFamily="34" charset="0"/>
              </a:rPr>
              <a:t>to keep your answer clear</a:t>
            </a:r>
          </a:p>
          <a:p>
            <a:pPr marL="285750" indent="-285750">
              <a:buFont typeface="Arial" panose="020B0604020202020204" pitchFamily="34" charset="0"/>
              <a:buChar char="•"/>
            </a:pPr>
            <a:r>
              <a:rPr lang="en-GB" sz="2400">
                <a:latin typeface="Century Gothic" panose="020B0502020202020204" pitchFamily="34" charset="0"/>
              </a:rPr>
              <a:t>Cover enough points to </a:t>
            </a:r>
            <a:r>
              <a:rPr lang="en-GB" sz="2400" b="1">
                <a:latin typeface="Century Gothic" panose="020B0502020202020204" pitchFamily="34" charset="0"/>
              </a:rPr>
              <a:t>fully answer </a:t>
            </a:r>
            <a:r>
              <a:rPr lang="en-GB" sz="2400">
                <a:latin typeface="Century Gothic" panose="020B0502020202020204" pitchFamily="34" charset="0"/>
              </a:rPr>
              <a:t>the question</a:t>
            </a:r>
          </a:p>
          <a:p>
            <a:pPr marL="285750" indent="-285750">
              <a:buFont typeface="Arial" panose="020B0604020202020204" pitchFamily="34" charset="0"/>
              <a:buChar char="•"/>
            </a:pPr>
            <a:r>
              <a:rPr lang="en-GB" sz="2400">
                <a:latin typeface="Century Gothic" panose="020B0502020202020204" pitchFamily="34" charset="0"/>
              </a:rPr>
              <a:t>Use scientific </a:t>
            </a:r>
            <a:r>
              <a:rPr lang="en-GB" sz="2400" b="1">
                <a:latin typeface="Century Gothic" panose="020B0502020202020204" pitchFamily="34" charset="0"/>
              </a:rPr>
              <a:t>keywords</a:t>
            </a:r>
            <a:r>
              <a:rPr lang="en-GB" sz="2400">
                <a:latin typeface="Century Gothic" panose="020B0502020202020204" pitchFamily="34" charset="0"/>
              </a:rPr>
              <a:t> in your answer</a:t>
            </a:r>
          </a:p>
          <a:p>
            <a:pPr marL="285750" indent="-285750">
              <a:buFont typeface="Arial" panose="020B0604020202020204" pitchFamily="34" charset="0"/>
              <a:buChar char="•"/>
            </a:pPr>
            <a:r>
              <a:rPr lang="en-GB" sz="2400">
                <a:latin typeface="Century Gothic" panose="020B0502020202020204" pitchFamily="34" charset="0"/>
              </a:rPr>
              <a:t>‘</a:t>
            </a:r>
            <a:r>
              <a:rPr lang="en-GB" sz="2400" b="1">
                <a:latin typeface="Century Gothic" panose="020B0502020202020204" pitchFamily="34" charset="0"/>
              </a:rPr>
              <a:t>Say what you see</a:t>
            </a:r>
            <a:r>
              <a:rPr lang="en-GB" sz="2400">
                <a:latin typeface="Century Gothic" panose="020B0502020202020204" pitchFamily="34" charset="0"/>
              </a:rPr>
              <a:t>’ if there is a diagram, graph or table. </a:t>
            </a:r>
          </a:p>
        </p:txBody>
      </p:sp>
    </p:spTree>
    <p:extLst>
      <p:ext uri="{BB962C8B-B14F-4D97-AF65-F5344CB8AC3E}">
        <p14:creationId xmlns:p14="http://schemas.microsoft.com/office/powerpoint/2010/main" val="124119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D46AD16A-4886-097D-0470-C1853DE51960}"/>
              </a:ext>
            </a:extLst>
          </p:cNvPr>
          <p:cNvPicPr>
            <a:picLocks noChangeAspect="1"/>
          </p:cNvPicPr>
          <p:nvPr/>
        </p:nvPicPr>
        <p:blipFill>
          <a:blip r:embed="rId3"/>
          <a:stretch>
            <a:fillRect/>
          </a:stretch>
        </p:blipFill>
        <p:spPr>
          <a:xfrm>
            <a:off x="31921" y="980767"/>
            <a:ext cx="3762375" cy="5324475"/>
          </a:xfrm>
          <a:prstGeom prst="rect">
            <a:avLst/>
          </a:prstGeom>
          <a:ln>
            <a:solidFill>
              <a:schemeClr val="tx1"/>
            </a:solidFill>
          </a:ln>
        </p:spPr>
      </p:pic>
      <p:pic>
        <p:nvPicPr>
          <p:cNvPr id="7" name="Picture 6">
            <a:extLst>
              <a:ext uri="{FF2B5EF4-FFF2-40B4-BE49-F238E27FC236}">
                <a16:creationId xmlns:a16="http://schemas.microsoft.com/office/drawing/2014/main" id="{DB11E116-B324-E3C7-8534-5147954E7909}"/>
              </a:ext>
            </a:extLst>
          </p:cNvPr>
          <p:cNvPicPr>
            <a:picLocks noChangeAspect="1"/>
          </p:cNvPicPr>
          <p:nvPr/>
        </p:nvPicPr>
        <p:blipFill>
          <a:blip r:embed="rId4"/>
          <a:stretch>
            <a:fillRect/>
          </a:stretch>
        </p:blipFill>
        <p:spPr>
          <a:xfrm>
            <a:off x="3895755" y="985631"/>
            <a:ext cx="3752850" cy="5324475"/>
          </a:xfrm>
          <a:prstGeom prst="rect">
            <a:avLst/>
          </a:prstGeom>
          <a:ln>
            <a:solidFill>
              <a:schemeClr val="tx1"/>
            </a:solidFill>
          </a:ln>
        </p:spPr>
      </p:pic>
      <p:pic>
        <p:nvPicPr>
          <p:cNvPr id="9" name="Picture 8">
            <a:extLst>
              <a:ext uri="{FF2B5EF4-FFF2-40B4-BE49-F238E27FC236}">
                <a16:creationId xmlns:a16="http://schemas.microsoft.com/office/drawing/2014/main" id="{94AE9FFC-0F9F-FBB8-1B3A-870E70761FDE}"/>
              </a:ext>
            </a:extLst>
          </p:cNvPr>
          <p:cNvPicPr>
            <a:picLocks noChangeAspect="1"/>
          </p:cNvPicPr>
          <p:nvPr/>
        </p:nvPicPr>
        <p:blipFill>
          <a:blip r:embed="rId5"/>
          <a:stretch>
            <a:fillRect/>
          </a:stretch>
        </p:blipFill>
        <p:spPr>
          <a:xfrm>
            <a:off x="7765335" y="1000222"/>
            <a:ext cx="3752850" cy="530542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E5F1F7C-BDE0-DA2C-FE2C-9E17138931EF}"/>
              </a:ext>
            </a:extLst>
          </p:cNvPr>
          <p:cNvPicPr>
            <a:picLocks noChangeAspect="1"/>
          </p:cNvPicPr>
          <p:nvPr/>
        </p:nvPicPr>
        <p:blipFill>
          <a:blip r:embed="rId3"/>
          <a:stretch>
            <a:fillRect/>
          </a:stretch>
        </p:blipFill>
        <p:spPr>
          <a:xfrm>
            <a:off x="586741" y="908685"/>
            <a:ext cx="10500107" cy="526351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1B77549-6758-4DCD-AA0D-436034FC9E20}"/>
              </a:ext>
            </a:extLst>
          </p:cNvPr>
          <p:cNvSpPr txBox="1"/>
          <p:nvPr/>
        </p:nvSpPr>
        <p:spPr>
          <a:xfrm>
            <a:off x="586741" y="5710536"/>
            <a:ext cx="2681753" cy="461664"/>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phytomining</a:t>
            </a:r>
          </a:p>
        </p:txBody>
      </p:sp>
      <p:cxnSp>
        <p:nvCxnSpPr>
          <p:cNvPr id="11" name="Straight Connector 10">
            <a:extLst>
              <a:ext uri="{FF2B5EF4-FFF2-40B4-BE49-F238E27FC236}">
                <a16:creationId xmlns:a16="http://schemas.microsoft.com/office/drawing/2014/main" id="{DEABA9A8-07E4-CAEB-ACE7-1B330C0D20F2}"/>
              </a:ext>
            </a:extLst>
          </p:cNvPr>
          <p:cNvCxnSpPr/>
          <p:nvPr/>
        </p:nvCxnSpPr>
        <p:spPr>
          <a:xfrm>
            <a:off x="2661812" y="2001203"/>
            <a:ext cx="1630680" cy="6096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859851F3-B8B8-965C-B0CE-ACEB75F84484}"/>
              </a:ext>
            </a:extLst>
          </p:cNvPr>
          <p:cNvCxnSpPr>
            <a:cxnSpLocks/>
          </p:cNvCxnSpPr>
          <p:nvPr/>
        </p:nvCxnSpPr>
        <p:spPr>
          <a:xfrm flipV="1">
            <a:off x="2661812" y="2001203"/>
            <a:ext cx="1630680" cy="617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458277-4791-9451-4C15-16F231089298}"/>
              </a:ext>
            </a:extLst>
          </p:cNvPr>
          <p:cNvCxnSpPr>
            <a:cxnSpLocks/>
          </p:cNvCxnSpPr>
          <p:nvPr/>
        </p:nvCxnSpPr>
        <p:spPr>
          <a:xfrm>
            <a:off x="2661812" y="3235643"/>
            <a:ext cx="163068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E9E9040-0517-4A0F-E22A-19D9069C80AD}"/>
              </a:ext>
            </a:extLst>
          </p:cNvPr>
          <p:cNvSpPr txBox="1"/>
          <p:nvPr/>
        </p:nvSpPr>
        <p:spPr>
          <a:xfrm>
            <a:off x="3871446" y="5710534"/>
            <a:ext cx="2509085" cy="461665"/>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bioleaching</a:t>
            </a:r>
          </a:p>
        </p:txBody>
      </p:sp>
      <p:sp>
        <p:nvSpPr>
          <p:cNvPr id="13" name="TextBox 12">
            <a:extLst>
              <a:ext uri="{FF2B5EF4-FFF2-40B4-BE49-F238E27FC236}">
                <a16:creationId xmlns:a16="http://schemas.microsoft.com/office/drawing/2014/main" id="{C991C5E2-36D7-0FDB-5030-AAA584820F76}"/>
              </a:ext>
            </a:extLst>
          </p:cNvPr>
          <p:cNvSpPr txBox="1"/>
          <p:nvPr/>
        </p:nvSpPr>
        <p:spPr>
          <a:xfrm>
            <a:off x="8035047" y="4676162"/>
            <a:ext cx="2487039" cy="479498"/>
          </a:xfrm>
          <a:prstGeom prst="rect">
            <a:avLst/>
          </a:prstGeom>
          <a:solidFill>
            <a:schemeClr val="bg1"/>
          </a:solid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metal</a:t>
            </a:r>
          </a:p>
        </p:txBody>
      </p:sp>
    </p:spTree>
    <p:extLst>
      <p:ext uri="{BB962C8B-B14F-4D97-AF65-F5344CB8AC3E}">
        <p14:creationId xmlns:p14="http://schemas.microsoft.com/office/powerpoint/2010/main" val="381680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257280" cy="606315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Obtaining Raw Materials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‘potable’ water.</a:t>
            </a: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Soda-lime glass is made by heating a mixture of which 3 substances?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A copper ore with a mass of 70 g contains 20% copper. What is the mass of copper in the ore?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a:t>
            </a:r>
            <a:r>
              <a:rPr lang="en-GB" sz="2400" dirty="0">
                <a:solidFill>
                  <a:schemeClr val="dk1"/>
                </a:solidFill>
                <a:latin typeface="Century Gothic"/>
                <a:ea typeface="Century Gothic"/>
                <a:cs typeface="Century Gothic"/>
                <a:sym typeface="Century Gothic"/>
              </a:rPr>
              <a:t>i</a:t>
            </a:r>
            <a:r>
              <a:rPr lang="en-GB" sz="2400" b="0" i="0" u="none" strike="noStrike" cap="none" dirty="0">
                <a:solidFill>
                  <a:schemeClr val="dk1"/>
                </a:solidFill>
                <a:latin typeface="Century Gothic"/>
                <a:ea typeface="Century Gothic"/>
                <a:cs typeface="Century Gothic"/>
                <a:sym typeface="Century Gothic"/>
              </a:rPr>
              <a:t>s meant by ‘sustainable development’?</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b="0" i="0"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one non-renewable source of energy.</a:t>
            </a:r>
            <a:endParaRPr lang="en-GB" sz="2400"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19462" y="1993639"/>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Water that is safe/clean enough to drink.</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34703" y="2716245"/>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sand, sodium carbonate and limestone</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2" y="3764458"/>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14 g</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819462" y="4523132"/>
            <a:ext cx="10659523" cy="120028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Sustainable development is development that meets the needs of current generations without compromising the ability of future generations to meet their own needs.</a:t>
            </a:r>
            <a:endParaRPr sz="1400" b="1" i="0" u="none" strike="noStrike" cap="none"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19462" y="6047762"/>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Coal, oil or natural gas</a:t>
            </a:r>
            <a:endParaRPr sz="1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A9E8D00D-E72C-558B-71D3-C895181A191B}"/>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EB862E9-39FB-771C-CABB-720AF2562A1D}"/>
              </a:ext>
            </a:extLst>
          </p:cNvPr>
          <p:cNvPicPr>
            <a:picLocks noChangeAspect="1"/>
          </p:cNvPicPr>
          <p:nvPr/>
        </p:nvPicPr>
        <p:blipFill>
          <a:blip r:embed="rId3"/>
          <a:stretch>
            <a:fillRect/>
          </a:stretch>
        </p:blipFill>
        <p:spPr>
          <a:xfrm>
            <a:off x="228715" y="719999"/>
            <a:ext cx="9032017" cy="591885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5" name="TextBox 4">
            <a:extLst>
              <a:ext uri="{FF2B5EF4-FFF2-40B4-BE49-F238E27FC236}">
                <a16:creationId xmlns:a16="http://schemas.microsoft.com/office/drawing/2014/main" id="{51B77549-6758-4DCD-AA0D-436034FC9E20}"/>
              </a:ext>
            </a:extLst>
          </p:cNvPr>
          <p:cNvSpPr txBox="1"/>
          <p:nvPr/>
        </p:nvSpPr>
        <p:spPr>
          <a:xfrm>
            <a:off x="528375" y="1017245"/>
            <a:ext cx="8732357"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Destroys habitats</a:t>
            </a:r>
          </a:p>
        </p:txBody>
      </p:sp>
      <p:sp>
        <p:nvSpPr>
          <p:cNvPr id="7" name="TextBox 6">
            <a:extLst>
              <a:ext uri="{FF2B5EF4-FFF2-40B4-BE49-F238E27FC236}">
                <a16:creationId xmlns:a16="http://schemas.microsoft.com/office/drawing/2014/main" id="{13A1A11B-AFA5-1B09-BABE-04A725F2309F}"/>
              </a:ext>
            </a:extLst>
          </p:cNvPr>
          <p:cNvSpPr txBox="1"/>
          <p:nvPr/>
        </p:nvSpPr>
        <p:spPr>
          <a:xfrm>
            <a:off x="528375" y="2121090"/>
            <a:ext cx="8732357"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Fixed amount on Earth and doesn’t replenish</a:t>
            </a:r>
          </a:p>
        </p:txBody>
      </p:sp>
      <p:sp>
        <p:nvSpPr>
          <p:cNvPr id="8" name="TextBox 7">
            <a:extLst>
              <a:ext uri="{FF2B5EF4-FFF2-40B4-BE49-F238E27FC236}">
                <a16:creationId xmlns:a16="http://schemas.microsoft.com/office/drawing/2014/main" id="{89353845-A7CB-15F8-5777-B09788210F29}"/>
              </a:ext>
            </a:extLst>
          </p:cNvPr>
          <p:cNvSpPr txBox="1"/>
          <p:nvPr/>
        </p:nvSpPr>
        <p:spPr>
          <a:xfrm>
            <a:off x="528375" y="2994102"/>
            <a:ext cx="10812340"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Both use organisms. Both used to obtain copper ore from low-grade ore</a:t>
            </a:r>
          </a:p>
        </p:txBody>
      </p:sp>
      <p:sp>
        <p:nvSpPr>
          <p:cNvPr id="9" name="TextBox 8">
            <a:extLst>
              <a:ext uri="{FF2B5EF4-FFF2-40B4-BE49-F238E27FC236}">
                <a16:creationId xmlns:a16="http://schemas.microsoft.com/office/drawing/2014/main" id="{B28E8914-EC28-B570-FD81-282C21E27228}"/>
              </a:ext>
            </a:extLst>
          </p:cNvPr>
          <p:cNvSpPr txBox="1"/>
          <p:nvPr/>
        </p:nvSpPr>
        <p:spPr>
          <a:xfrm>
            <a:off x="540000" y="3798227"/>
            <a:ext cx="872073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Copper ore is becoming more scarce.</a:t>
            </a:r>
          </a:p>
          <a:p>
            <a:r>
              <a:rPr lang="en-GB" sz="2400" b="1" dirty="0">
                <a:solidFill>
                  <a:schemeClr val="accent2">
                    <a:lumMod val="60000"/>
                    <a:lumOff val="40000"/>
                  </a:schemeClr>
                </a:solidFill>
                <a:latin typeface="Century Gothic" panose="020B0502020202020204" pitchFamily="34" charset="0"/>
              </a:rPr>
              <a:t>Methods used to extract copper ore are costly.</a:t>
            </a:r>
          </a:p>
        </p:txBody>
      </p:sp>
      <p:sp>
        <p:nvSpPr>
          <p:cNvPr id="13" name="TextBox 12">
            <a:extLst>
              <a:ext uri="{FF2B5EF4-FFF2-40B4-BE49-F238E27FC236}">
                <a16:creationId xmlns:a16="http://schemas.microsoft.com/office/drawing/2014/main" id="{FF8FB08B-E1D4-4F4B-BF70-81052E65BC52}"/>
              </a:ext>
            </a:extLst>
          </p:cNvPr>
          <p:cNvSpPr txBox="1"/>
          <p:nvPr/>
        </p:nvSpPr>
        <p:spPr>
          <a:xfrm>
            <a:off x="789677" y="5444711"/>
            <a:ext cx="827650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Reduction with carbon.</a:t>
            </a:r>
          </a:p>
        </p:txBody>
      </p:sp>
      <p:sp>
        <p:nvSpPr>
          <p:cNvPr id="15" name="TextBox 14">
            <a:extLst>
              <a:ext uri="{FF2B5EF4-FFF2-40B4-BE49-F238E27FC236}">
                <a16:creationId xmlns:a16="http://schemas.microsoft.com/office/drawing/2014/main" id="{CB2490CF-88BB-BFD8-F974-1E1CE8E574E5}"/>
              </a:ext>
            </a:extLst>
          </p:cNvPr>
          <p:cNvSpPr txBox="1"/>
          <p:nvPr/>
        </p:nvSpPr>
        <p:spPr>
          <a:xfrm>
            <a:off x="789677" y="6011043"/>
            <a:ext cx="827650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Electrolysis of copper compounds in solution.</a:t>
            </a:r>
          </a:p>
        </p:txBody>
      </p:sp>
    </p:spTree>
    <p:extLst>
      <p:ext uri="{BB962C8B-B14F-4D97-AF65-F5344CB8AC3E}">
        <p14:creationId xmlns:p14="http://schemas.microsoft.com/office/powerpoint/2010/main" val="210764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3"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3F3775-60DF-C6D0-C8EC-23B1733C4BB2}"/>
              </a:ext>
            </a:extLst>
          </p:cNvPr>
          <p:cNvPicPr>
            <a:picLocks noChangeAspect="1"/>
          </p:cNvPicPr>
          <p:nvPr/>
        </p:nvPicPr>
        <p:blipFill>
          <a:blip r:embed="rId3"/>
          <a:stretch>
            <a:fillRect/>
          </a:stretch>
        </p:blipFill>
        <p:spPr>
          <a:xfrm>
            <a:off x="528374" y="853967"/>
            <a:ext cx="10711943" cy="5157076"/>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13A1A11B-AFA5-1B09-BABE-04A725F2309F}"/>
              </a:ext>
            </a:extLst>
          </p:cNvPr>
          <p:cNvSpPr txBox="1"/>
          <p:nvPr/>
        </p:nvSpPr>
        <p:spPr>
          <a:xfrm>
            <a:off x="893318" y="1290093"/>
            <a:ext cx="10266682"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Copper is a non-renewable resources and is becoming more scarce. We need copper to make electrical wiring so methods have been developed for extraction from the remaining low-grade ores.</a:t>
            </a:r>
          </a:p>
        </p:txBody>
      </p:sp>
      <p:sp>
        <p:nvSpPr>
          <p:cNvPr id="8" name="TextBox 7">
            <a:extLst>
              <a:ext uri="{FF2B5EF4-FFF2-40B4-BE49-F238E27FC236}">
                <a16:creationId xmlns:a16="http://schemas.microsoft.com/office/drawing/2014/main" id="{89353845-A7CB-15F8-5777-B09788210F29}"/>
              </a:ext>
            </a:extLst>
          </p:cNvPr>
          <p:cNvSpPr txBox="1"/>
          <p:nvPr/>
        </p:nvSpPr>
        <p:spPr>
          <a:xfrm>
            <a:off x="893318" y="3431536"/>
            <a:ext cx="10094229"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Plants absorb metal ions from soil containing low-grade copper ore and store them.</a:t>
            </a:r>
          </a:p>
        </p:txBody>
      </p:sp>
      <p:sp>
        <p:nvSpPr>
          <p:cNvPr id="9" name="TextBox 8">
            <a:extLst>
              <a:ext uri="{FF2B5EF4-FFF2-40B4-BE49-F238E27FC236}">
                <a16:creationId xmlns:a16="http://schemas.microsoft.com/office/drawing/2014/main" id="{B28E8914-EC28-B570-FD81-282C21E27228}"/>
              </a:ext>
            </a:extLst>
          </p:cNvPr>
          <p:cNvSpPr txBox="1"/>
          <p:nvPr/>
        </p:nvSpPr>
        <p:spPr>
          <a:xfrm>
            <a:off x="951682" y="4163789"/>
            <a:ext cx="10208317"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plants are burned in oxygen to produce copper oxide and carbon dioxide.</a:t>
            </a:r>
          </a:p>
        </p:txBody>
      </p:sp>
      <p:sp>
        <p:nvSpPr>
          <p:cNvPr id="13" name="TextBox 12">
            <a:extLst>
              <a:ext uri="{FF2B5EF4-FFF2-40B4-BE49-F238E27FC236}">
                <a16:creationId xmlns:a16="http://schemas.microsoft.com/office/drawing/2014/main" id="{FF8FB08B-E1D4-4F4B-BF70-81052E65BC52}"/>
              </a:ext>
            </a:extLst>
          </p:cNvPr>
          <p:cNvSpPr txBox="1"/>
          <p:nvPr/>
        </p:nvSpPr>
        <p:spPr>
          <a:xfrm>
            <a:off x="951681" y="4900033"/>
            <a:ext cx="10035865"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copper oxide is added to sulfuric acid to form copper sulfate solution which is then electrolysed to obtain pure copper.</a:t>
            </a:r>
          </a:p>
        </p:txBody>
      </p:sp>
    </p:spTree>
    <p:extLst>
      <p:ext uri="{BB962C8B-B14F-4D97-AF65-F5344CB8AC3E}">
        <p14:creationId xmlns:p14="http://schemas.microsoft.com/office/powerpoint/2010/main" val="217162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71C75D-EF7D-1376-6A76-D2AEDA2DB6E5}"/>
              </a:ext>
            </a:extLst>
          </p:cNvPr>
          <p:cNvPicPr>
            <a:picLocks noChangeAspect="1"/>
          </p:cNvPicPr>
          <p:nvPr/>
        </p:nvPicPr>
        <p:blipFill>
          <a:blip r:embed="rId3"/>
          <a:stretch>
            <a:fillRect/>
          </a:stretch>
        </p:blipFill>
        <p:spPr>
          <a:xfrm>
            <a:off x="539999" y="719999"/>
            <a:ext cx="10608787" cy="468858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6" name="TextBox 5">
            <a:extLst>
              <a:ext uri="{FF2B5EF4-FFF2-40B4-BE49-F238E27FC236}">
                <a16:creationId xmlns:a16="http://schemas.microsoft.com/office/drawing/2014/main" id="{94CF95C4-A068-A975-33CC-16167EF8B5CC}"/>
              </a:ext>
            </a:extLst>
          </p:cNvPr>
          <p:cNvSpPr txBox="1"/>
          <p:nvPr/>
        </p:nvSpPr>
        <p:spPr>
          <a:xfrm>
            <a:off x="962659" y="1449421"/>
            <a:ext cx="10266682"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Carbon dioxide is the waste gas produced which has an environmental impact because carbon dioxide is a greenhouse gas contributing to global warming.</a:t>
            </a:r>
          </a:p>
        </p:txBody>
      </p:sp>
      <p:sp>
        <p:nvSpPr>
          <p:cNvPr id="7" name="TextBox 6">
            <a:extLst>
              <a:ext uri="{FF2B5EF4-FFF2-40B4-BE49-F238E27FC236}">
                <a16:creationId xmlns:a16="http://schemas.microsoft.com/office/drawing/2014/main" id="{9F0DF935-17E6-764F-1295-4C2DF7CF147C}"/>
              </a:ext>
            </a:extLst>
          </p:cNvPr>
          <p:cNvSpPr txBox="1"/>
          <p:nvPr/>
        </p:nvSpPr>
        <p:spPr>
          <a:xfrm>
            <a:off x="1043214" y="3277184"/>
            <a:ext cx="9482114"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Reduces the need for mining of rock which destroys habitats.</a:t>
            </a:r>
          </a:p>
          <a:p>
            <a:endParaRPr lang="en-GB" sz="2400" b="1"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04692A9E-495E-E7A1-F381-A32424189C7A}"/>
              </a:ext>
            </a:extLst>
          </p:cNvPr>
          <p:cNvSpPr txBox="1"/>
          <p:nvPr/>
        </p:nvSpPr>
        <p:spPr>
          <a:xfrm>
            <a:off x="1004304" y="4475801"/>
            <a:ext cx="9482114"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Copper ore is running out so should be recycled/reused.</a:t>
            </a:r>
          </a:p>
          <a:p>
            <a:r>
              <a:rPr lang="en-GB" sz="2400" b="1" dirty="0">
                <a:solidFill>
                  <a:schemeClr val="accent2">
                    <a:lumMod val="60000"/>
                    <a:lumOff val="40000"/>
                  </a:schemeClr>
                </a:solidFill>
                <a:latin typeface="Century Gothic" panose="020B0502020202020204" pitchFamily="34" charset="0"/>
              </a:rPr>
              <a:t>Landfill sites are filling up.</a:t>
            </a:r>
          </a:p>
          <a:p>
            <a:r>
              <a:rPr lang="en-GB" sz="2400" b="1" dirty="0">
                <a:solidFill>
                  <a:schemeClr val="accent2">
                    <a:lumMod val="60000"/>
                    <a:lumOff val="40000"/>
                  </a:schemeClr>
                </a:solidFill>
                <a:latin typeface="Century Gothic" panose="020B0502020202020204" pitchFamily="34" charset="0"/>
              </a:rPr>
              <a:t>Copper compounds are toxic to organisms</a:t>
            </a:r>
          </a:p>
        </p:txBody>
      </p:sp>
    </p:spTree>
    <p:extLst>
      <p:ext uri="{BB962C8B-B14F-4D97-AF65-F5344CB8AC3E}">
        <p14:creationId xmlns:p14="http://schemas.microsoft.com/office/powerpoint/2010/main" val="1094001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pic>
        <p:nvPicPr>
          <p:cNvPr id="4" name="Picture 3">
            <a:extLst>
              <a:ext uri="{FF2B5EF4-FFF2-40B4-BE49-F238E27FC236}">
                <a16:creationId xmlns:a16="http://schemas.microsoft.com/office/drawing/2014/main" id="{1D2D75AD-4D9B-0055-A96B-98E612EC3A50}"/>
              </a:ext>
            </a:extLst>
          </p:cNvPr>
          <p:cNvPicPr>
            <a:picLocks noChangeAspect="1"/>
          </p:cNvPicPr>
          <p:nvPr/>
        </p:nvPicPr>
        <p:blipFill>
          <a:blip r:embed="rId3"/>
          <a:stretch>
            <a:fillRect/>
          </a:stretch>
        </p:blipFill>
        <p:spPr>
          <a:xfrm>
            <a:off x="540000" y="719999"/>
            <a:ext cx="8851900" cy="5914265"/>
          </a:xfrm>
          <a:prstGeom prst="rect">
            <a:avLst/>
          </a:prstGeom>
        </p:spPr>
      </p:pic>
      <p:sp>
        <p:nvSpPr>
          <p:cNvPr id="6" name="TextBox 5">
            <a:extLst>
              <a:ext uri="{FF2B5EF4-FFF2-40B4-BE49-F238E27FC236}">
                <a16:creationId xmlns:a16="http://schemas.microsoft.com/office/drawing/2014/main" id="{116E3002-88FC-D5CC-D8CF-C290406C8980}"/>
              </a:ext>
            </a:extLst>
          </p:cNvPr>
          <p:cNvSpPr txBox="1"/>
          <p:nvPr/>
        </p:nvSpPr>
        <p:spPr>
          <a:xfrm>
            <a:off x="1490687" y="2783188"/>
            <a:ext cx="7901213"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Good electrical conductor</a:t>
            </a:r>
          </a:p>
        </p:txBody>
      </p:sp>
      <p:sp>
        <p:nvSpPr>
          <p:cNvPr id="7" name="TextBox 6">
            <a:extLst>
              <a:ext uri="{FF2B5EF4-FFF2-40B4-BE49-F238E27FC236}">
                <a16:creationId xmlns:a16="http://schemas.microsoft.com/office/drawing/2014/main" id="{63920A56-A89B-573B-0EE1-F304EE60A2E6}"/>
              </a:ext>
            </a:extLst>
          </p:cNvPr>
          <p:cNvSpPr txBox="1"/>
          <p:nvPr/>
        </p:nvSpPr>
        <p:spPr>
          <a:xfrm>
            <a:off x="1490686" y="3132028"/>
            <a:ext cx="7901213"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Ductile </a:t>
            </a:r>
          </a:p>
        </p:txBody>
      </p:sp>
      <p:sp>
        <p:nvSpPr>
          <p:cNvPr id="8" name="TextBox 7">
            <a:extLst>
              <a:ext uri="{FF2B5EF4-FFF2-40B4-BE49-F238E27FC236}">
                <a16:creationId xmlns:a16="http://schemas.microsoft.com/office/drawing/2014/main" id="{F190CABE-85C9-9A16-19EB-E58B46D1AE68}"/>
              </a:ext>
            </a:extLst>
          </p:cNvPr>
          <p:cNvSpPr txBox="1"/>
          <p:nvPr/>
        </p:nvSpPr>
        <p:spPr>
          <a:xfrm>
            <a:off x="6095999" y="3433174"/>
            <a:ext cx="3295899"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CuS </a:t>
            </a:r>
          </a:p>
        </p:txBody>
      </p:sp>
      <p:sp>
        <p:nvSpPr>
          <p:cNvPr id="9" name="TextBox 8">
            <a:extLst>
              <a:ext uri="{FF2B5EF4-FFF2-40B4-BE49-F238E27FC236}">
                <a16:creationId xmlns:a16="http://schemas.microsoft.com/office/drawing/2014/main" id="{2370BD19-DC95-9484-3212-9807949AC85C}"/>
              </a:ext>
            </a:extLst>
          </p:cNvPr>
          <p:cNvSpPr txBox="1"/>
          <p:nvPr/>
        </p:nvSpPr>
        <p:spPr>
          <a:xfrm>
            <a:off x="1171605" y="5617972"/>
            <a:ext cx="7901213"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CuS + O</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 Cu + SO</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a:t>
            </a:r>
          </a:p>
        </p:txBody>
      </p:sp>
      <p:sp>
        <p:nvSpPr>
          <p:cNvPr id="10" name="TextBox 9">
            <a:extLst>
              <a:ext uri="{FF2B5EF4-FFF2-40B4-BE49-F238E27FC236}">
                <a16:creationId xmlns:a16="http://schemas.microsoft.com/office/drawing/2014/main" id="{BF5C581A-02F6-7415-BCE3-D2B25429FCBB}"/>
              </a:ext>
            </a:extLst>
          </p:cNvPr>
          <p:cNvSpPr txBox="1"/>
          <p:nvPr/>
        </p:nvSpPr>
        <p:spPr>
          <a:xfrm>
            <a:off x="1171605" y="6342627"/>
            <a:ext cx="9489910"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Using fossil fuels produces CO</a:t>
            </a:r>
            <a:r>
              <a:rPr lang="en-GB" sz="2400" b="1" baseline="-25000" dirty="0">
                <a:solidFill>
                  <a:schemeClr val="accent2">
                    <a:lumMod val="60000"/>
                    <a:lumOff val="40000"/>
                  </a:schemeClr>
                </a:solidFill>
                <a:latin typeface="Century Gothic" panose="020B0502020202020204" pitchFamily="34" charset="0"/>
              </a:rPr>
              <a:t>2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which is a greenhouse gas. </a:t>
            </a:r>
          </a:p>
        </p:txBody>
      </p:sp>
      <p:sp>
        <p:nvSpPr>
          <p:cNvPr id="11" name="TextBox 10">
            <a:extLst>
              <a:ext uri="{FF2B5EF4-FFF2-40B4-BE49-F238E27FC236}">
                <a16:creationId xmlns:a16="http://schemas.microsoft.com/office/drawing/2014/main" id="{843CCE76-6821-E676-67F3-D43B4A8291B4}"/>
              </a:ext>
            </a:extLst>
          </p:cNvPr>
          <p:cNvSpPr txBox="1"/>
          <p:nvPr/>
        </p:nvSpPr>
        <p:spPr>
          <a:xfrm>
            <a:off x="6972572" y="5950702"/>
            <a:ext cx="4467156"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SO</a:t>
            </a:r>
            <a:r>
              <a:rPr lang="en-GB" sz="2400" b="1" baseline="-25000" dirty="0">
                <a:solidFill>
                  <a:schemeClr val="accent2">
                    <a:lumMod val="60000"/>
                    <a:lumOff val="40000"/>
                  </a:schemeClr>
                </a:solidFill>
                <a:latin typeface="Century Gothic" panose="020B0502020202020204" pitchFamily="34" charset="0"/>
              </a:rPr>
              <a:t>2 </a:t>
            </a:r>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pollutes the atmosphere.</a:t>
            </a:r>
            <a:r>
              <a:rPr lang="en-GB" sz="2400" b="1" dirty="0">
                <a:solidFill>
                  <a:schemeClr val="accent2">
                    <a:lumMod val="60000"/>
                    <a:lumOff val="40000"/>
                  </a:schemeClr>
                </a:solidFill>
                <a:latin typeface="Century Gothic" panose="020B0502020202020204" pitchFamily="34" charset="0"/>
              </a:rPr>
              <a:t> </a:t>
            </a:r>
          </a:p>
        </p:txBody>
      </p:sp>
    </p:spTree>
    <p:extLst>
      <p:ext uri="{BB962C8B-B14F-4D97-AF65-F5344CB8AC3E}">
        <p14:creationId xmlns:p14="http://schemas.microsoft.com/office/powerpoint/2010/main" val="186587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C5D7CA-D636-3272-D918-8C66B27945ED}"/>
              </a:ext>
            </a:extLst>
          </p:cNvPr>
          <p:cNvPicPr>
            <a:picLocks noChangeAspect="1"/>
          </p:cNvPicPr>
          <p:nvPr/>
        </p:nvPicPr>
        <p:blipFill>
          <a:blip r:embed="rId3"/>
          <a:stretch>
            <a:fillRect/>
          </a:stretch>
        </p:blipFill>
        <p:spPr>
          <a:xfrm>
            <a:off x="535792" y="778363"/>
            <a:ext cx="10331525" cy="5634004"/>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7" name="TextBox 6">
            <a:extLst>
              <a:ext uri="{FF2B5EF4-FFF2-40B4-BE49-F238E27FC236}">
                <a16:creationId xmlns:a16="http://schemas.microsoft.com/office/drawing/2014/main" id="{63920A56-A89B-573B-0EE1-F304EE60A2E6}"/>
              </a:ext>
            </a:extLst>
          </p:cNvPr>
          <p:cNvSpPr txBox="1"/>
          <p:nvPr/>
        </p:nvSpPr>
        <p:spPr>
          <a:xfrm>
            <a:off x="977051" y="2109942"/>
            <a:ext cx="931481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 solution of ions produced by bacteria in bioleaching. </a:t>
            </a:r>
          </a:p>
        </p:txBody>
      </p:sp>
      <p:sp>
        <p:nvSpPr>
          <p:cNvPr id="8" name="TextBox 7">
            <a:extLst>
              <a:ext uri="{FF2B5EF4-FFF2-40B4-BE49-F238E27FC236}">
                <a16:creationId xmlns:a16="http://schemas.microsoft.com/office/drawing/2014/main" id="{F190CABE-85C9-9A16-19EB-E58B46D1AE68}"/>
              </a:ext>
            </a:extLst>
          </p:cNvPr>
          <p:cNvSpPr txBox="1"/>
          <p:nvPr/>
        </p:nvSpPr>
        <p:spPr>
          <a:xfrm>
            <a:off x="977051" y="3595365"/>
            <a:ext cx="9314813"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At the negative electrode (cathode) because copper ions are positively charged so move towards the negative electrode.</a:t>
            </a:r>
          </a:p>
        </p:txBody>
      </p:sp>
      <p:sp>
        <p:nvSpPr>
          <p:cNvPr id="10" name="TextBox 9">
            <a:extLst>
              <a:ext uri="{FF2B5EF4-FFF2-40B4-BE49-F238E27FC236}">
                <a16:creationId xmlns:a16="http://schemas.microsoft.com/office/drawing/2014/main" id="{BF5C581A-02F6-7415-BCE3-D2B25429FCBB}"/>
              </a:ext>
            </a:extLst>
          </p:cNvPr>
          <p:cNvSpPr txBox="1"/>
          <p:nvPr/>
        </p:nvSpPr>
        <p:spPr>
          <a:xfrm>
            <a:off x="956599" y="5671268"/>
            <a:ext cx="9489910"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Land may not be available.</a:t>
            </a:r>
          </a:p>
          <a:p>
            <a:r>
              <a:rPr lang="en-GB" sz="2400" b="1" dirty="0">
                <a:solidFill>
                  <a:schemeClr val="accent2">
                    <a:lumMod val="60000"/>
                    <a:lumOff val="40000"/>
                  </a:schemeClr>
                </a:solidFill>
                <a:latin typeface="Century Gothic" panose="020B0502020202020204" pitchFamily="34" charset="0"/>
                <a:sym typeface="Wingdings" panose="05000000000000000000" pitchFamily="2" charset="2"/>
              </a:rPr>
              <a:t>Takes a long time for plants to grow.</a:t>
            </a:r>
          </a:p>
        </p:txBody>
      </p:sp>
    </p:spTree>
    <p:extLst>
      <p:ext uri="{BB962C8B-B14F-4D97-AF65-F5344CB8AC3E}">
        <p14:creationId xmlns:p14="http://schemas.microsoft.com/office/powerpoint/2010/main" val="310071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1" y="996078"/>
            <a:ext cx="10938986"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State the name of the process where plants are used to extract metals from compounds.</a:t>
            </a:r>
          </a:p>
          <a:p>
            <a:pPr marL="342900" indent="-342900">
              <a:buFont typeface="Wingdings" pitchFamily="2" charset="2"/>
              <a:buChar char="q"/>
            </a:pPr>
            <a:r>
              <a:rPr lang="en-GB" sz="2400" dirty="0">
                <a:latin typeface="Century Gothic" panose="020B0502020202020204" pitchFamily="34" charset="0"/>
              </a:rPr>
              <a:t>A. Phytomining</a:t>
            </a:r>
          </a:p>
          <a:p>
            <a:pPr marL="342900" indent="-342900">
              <a:buFont typeface="Wingdings" pitchFamily="2" charset="2"/>
              <a:buChar char="q"/>
            </a:pPr>
            <a:r>
              <a:rPr lang="en-GB" sz="2400" dirty="0">
                <a:latin typeface="Century Gothic" panose="020B0502020202020204" pitchFamily="34" charset="0"/>
              </a:rPr>
              <a:t>B. Bioleaching</a:t>
            </a:r>
          </a:p>
          <a:p>
            <a:pPr marL="342900" indent="-342900">
              <a:buFont typeface="Wingdings" pitchFamily="2" charset="2"/>
              <a:buChar char="q"/>
            </a:pPr>
            <a:r>
              <a:rPr lang="en-GB" sz="2400" dirty="0">
                <a:latin typeface="Century Gothic" panose="020B0502020202020204" pitchFamily="34" charset="0"/>
              </a:rPr>
              <a:t>C. Mining</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1" y="3054472"/>
            <a:ext cx="10938986" cy="1938992"/>
          </a:xfrm>
          <a:prstGeom prst="rect">
            <a:avLst/>
          </a:prstGeom>
          <a:noFill/>
        </p:spPr>
        <p:txBody>
          <a:bodyPr wrap="square" rtlCol="0">
            <a:spAutoFit/>
          </a:bodyPr>
          <a:lstStyle/>
          <a:p>
            <a:r>
              <a:rPr lang="en-GB" sz="2400" dirty="0">
                <a:latin typeface="Century Gothic" panose="020B0502020202020204" pitchFamily="34" charset="0"/>
              </a:rPr>
              <a:t>2. Copper is now extracted from ores containing a low percentage of copper compounds. Why is this?</a:t>
            </a:r>
          </a:p>
          <a:p>
            <a:pPr marL="342900" indent="-342900">
              <a:buFont typeface="Wingdings" pitchFamily="2" charset="2"/>
              <a:buChar char="q"/>
            </a:pPr>
            <a:r>
              <a:rPr lang="en-GB" sz="2400" dirty="0">
                <a:latin typeface="Century Gothic" panose="020B0502020202020204" pitchFamily="34" charset="0"/>
              </a:rPr>
              <a:t>A. Other methods are too expensive</a:t>
            </a:r>
          </a:p>
          <a:p>
            <a:pPr marL="342900" indent="-342900">
              <a:buFont typeface="Wingdings" pitchFamily="2" charset="2"/>
              <a:buChar char="q"/>
            </a:pPr>
            <a:r>
              <a:rPr lang="en-GB" sz="2400" dirty="0">
                <a:latin typeface="Century Gothic" panose="020B0502020202020204" pitchFamily="34" charset="0"/>
              </a:rPr>
              <a:t>B. Copper ores are becoming scarce</a:t>
            </a:r>
          </a:p>
          <a:p>
            <a:pPr marL="342900" indent="-342900">
              <a:buFont typeface="Wingdings" pitchFamily="2" charset="2"/>
              <a:buChar char="q"/>
            </a:pPr>
            <a:r>
              <a:rPr lang="en-GB" sz="2400" dirty="0">
                <a:latin typeface="Century Gothic" panose="020B0502020202020204" pitchFamily="34" charset="0"/>
              </a:rPr>
              <a:t>C. So that electrolysis can be carried out</a:t>
            </a:r>
          </a:p>
        </p:txBody>
      </p:sp>
      <p:sp>
        <p:nvSpPr>
          <p:cNvPr id="5" name="TextBox 4">
            <a:extLst>
              <a:ext uri="{FF2B5EF4-FFF2-40B4-BE49-F238E27FC236}">
                <a16:creationId xmlns:a16="http://schemas.microsoft.com/office/drawing/2014/main" id="{FA56AB9A-831D-8048-BB27-E49EAE012180}"/>
              </a:ext>
            </a:extLst>
          </p:cNvPr>
          <p:cNvSpPr txBox="1"/>
          <p:nvPr/>
        </p:nvSpPr>
        <p:spPr>
          <a:xfrm>
            <a:off x="540000" y="5112866"/>
            <a:ext cx="10565713" cy="1569660"/>
          </a:xfrm>
          <a:prstGeom prst="rect">
            <a:avLst/>
          </a:prstGeom>
          <a:noFill/>
        </p:spPr>
        <p:txBody>
          <a:bodyPr wrap="none" rtlCol="0">
            <a:spAutoFit/>
          </a:bodyPr>
          <a:lstStyle/>
          <a:p>
            <a:r>
              <a:rPr lang="en-GB" sz="2400" dirty="0">
                <a:latin typeface="Century Gothic" panose="020B0502020202020204" pitchFamily="34" charset="0"/>
              </a:rPr>
              <a:t>3. Why is phytomining preferable to traditional mining of copper ores?</a:t>
            </a:r>
          </a:p>
          <a:p>
            <a:pPr marL="342900" indent="-342900">
              <a:buFont typeface="Wingdings" pitchFamily="2" charset="2"/>
              <a:buChar char="q"/>
            </a:pPr>
            <a:r>
              <a:rPr lang="en-GB" sz="2400" dirty="0">
                <a:latin typeface="Century Gothic" panose="020B0502020202020204" pitchFamily="34" charset="0"/>
              </a:rPr>
              <a:t>A. It results in less destruction of habitats</a:t>
            </a:r>
          </a:p>
          <a:p>
            <a:pPr marL="342900" indent="-342900">
              <a:buFont typeface="Wingdings" pitchFamily="2" charset="2"/>
              <a:buChar char="q"/>
            </a:pPr>
            <a:r>
              <a:rPr lang="en-GB" sz="2400" dirty="0">
                <a:latin typeface="Century Gothic" panose="020B0502020202020204" pitchFamily="34" charset="0"/>
              </a:rPr>
              <a:t>B. It is faster</a:t>
            </a:r>
          </a:p>
          <a:p>
            <a:pPr marL="342900" indent="-342900">
              <a:buFont typeface="Wingdings" pitchFamily="2" charset="2"/>
              <a:buChar char="q"/>
            </a:pPr>
            <a:r>
              <a:rPr lang="en-GB" sz="2400" dirty="0">
                <a:latin typeface="Century Gothic" panose="020B0502020202020204" pitchFamily="34" charset="0"/>
              </a:rPr>
              <a:t>C. It is more expensive</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1587538"/>
            <a:ext cx="530915" cy="646331"/>
          </a:xfrm>
          <a:prstGeom prst="rect">
            <a:avLst/>
          </a:prstGeom>
          <a:noFill/>
        </p:spPr>
        <p:txBody>
          <a:bodyPr wrap="none" rtlCol="0">
            <a:spAutoFit/>
          </a:bodyPr>
          <a:lstStyle/>
          <a:p>
            <a:r>
              <a:rPr lang="en-GB" sz="3600" b="1">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3977801"/>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555372" y="5288826"/>
            <a:ext cx="530915" cy="646331"/>
          </a:xfrm>
          <a:prstGeom prst="rect">
            <a:avLst/>
          </a:prstGeom>
          <a:noFill/>
        </p:spPr>
        <p:txBody>
          <a:bodyPr wrap="none" rtlCol="0">
            <a:spAutoFit/>
          </a:bodyPr>
          <a:lstStyle/>
          <a:p>
            <a:r>
              <a:rPr lang="en-GB" sz="3600" b="1" dirty="0">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905975334"/>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6479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Obtaining Raw Materials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Define ‘potable’ water.</a:t>
            </a: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Soda-lime glass is made by heating a mixture of which 3 substances?</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A copper ore with a mass of 70 g contains 20% copper. What is the mass of copper in the ore? </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a:t>
            </a:r>
            <a:r>
              <a:rPr lang="en-GB" sz="2400" dirty="0">
                <a:solidFill>
                  <a:schemeClr val="dk1"/>
                </a:solidFill>
                <a:latin typeface="Century Gothic"/>
                <a:ea typeface="Century Gothic"/>
                <a:cs typeface="Century Gothic"/>
                <a:sym typeface="Century Gothic"/>
              </a:rPr>
              <a:t>i</a:t>
            </a:r>
            <a:r>
              <a:rPr lang="en-GB" sz="2400" b="0" i="0" u="none" strike="noStrike" cap="none" dirty="0">
                <a:solidFill>
                  <a:schemeClr val="dk1"/>
                </a:solidFill>
                <a:latin typeface="Century Gothic"/>
                <a:ea typeface="Century Gothic"/>
                <a:cs typeface="Century Gothic"/>
                <a:sym typeface="Century Gothic"/>
              </a:rPr>
              <a:t>s meant by ‘sustainable development’</a:t>
            </a: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State one non-renewable source of energy.</a:t>
            </a:r>
            <a:endParaRPr lang="en-GB" sz="2400" dirty="0">
              <a:solidFill>
                <a:schemeClr val="dk1"/>
              </a:solidFill>
              <a:latin typeface="Century Gothic"/>
              <a:ea typeface="Century Gothic"/>
              <a:cs typeface="Century Gothic"/>
              <a:sym typeface="Century Gothic"/>
            </a:endParaRP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Write a word equation for the reaction of copper with oxygen to form copper oxide.</a:t>
            </a:r>
          </a:p>
          <a:p>
            <a:pPr marL="457200" indent="-457200">
              <a:buClr>
                <a:schemeClr val="dk1"/>
              </a:buClr>
              <a:buSzPts val="2400"/>
              <a:buFont typeface="+mj-lt"/>
              <a:buAutoNum type="arabicPeriod"/>
            </a:pPr>
            <a:r>
              <a:rPr lang="en-GB" sz="2400" dirty="0">
                <a:solidFill>
                  <a:schemeClr val="dk1"/>
                </a:solidFill>
                <a:latin typeface="Century Gothic"/>
                <a:sym typeface="Century Gothic"/>
              </a:rPr>
              <a:t>Write a balanced chemical equation for the reaction of copper with oxygen to form copper oxide.</a:t>
            </a:r>
            <a:endParaRPr lang="en-GB" sz="2400" dirty="0">
              <a:solidFill>
                <a:schemeClr val="dk1"/>
              </a:solidFill>
              <a:latin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1400" b="0" i="0" u="none" strike="noStrike" cap="none" dirty="0">
              <a:solidFill>
                <a:srgbClr val="1F3864"/>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A769A092-2692-F70E-2888-6FE9511CB54B}"/>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784840"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Obtaining Raw Materials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Small sea creatures called bloodworms can </a:t>
            </a:r>
            <a:r>
              <a:rPr lang="en-GB" sz="2000" b="1" i="0" u="none" strike="noStrike" cap="none" dirty="0">
                <a:solidFill>
                  <a:schemeClr val="dk1"/>
                </a:solidFill>
                <a:latin typeface="Century Gothic"/>
                <a:ea typeface="Century Gothic"/>
                <a:cs typeface="Century Gothic"/>
                <a:sym typeface="Century Gothic"/>
              </a:rPr>
              <a:t>burrow</a:t>
            </a:r>
            <a:r>
              <a:rPr lang="en-GB" sz="2000" i="0" u="none" strike="noStrike" cap="none" dirty="0">
                <a:solidFill>
                  <a:schemeClr val="dk1"/>
                </a:solidFill>
                <a:latin typeface="Century Gothic"/>
                <a:ea typeface="Century Gothic"/>
                <a:cs typeface="Century Gothic"/>
                <a:sym typeface="Century Gothic"/>
              </a:rPr>
              <a:t> several metres down through the ocean floor. Scientists have learned that this is partly due to their remarkable jaws, which are made from a high proportion of copper! The jaws act like a composite material, like fibreglass or rubber filled reinforced tyres. A single protein is responsible for forming this jaw material, using copper from the environment. Researchers hope that by studying this material, they can improve other composite materials like concrete.</a:t>
            </a: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Why can bloodworms burrow several metres down through the seabed?</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metal is contained in the jaws of a bloodworm?</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State an example of a composite material.</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What do researchers hope to gain by studying th</a:t>
            </a:r>
            <a:r>
              <a:rPr lang="en-GB" sz="2000" dirty="0">
                <a:solidFill>
                  <a:schemeClr val="dk1"/>
                </a:solidFill>
                <a:latin typeface="Century Gothic"/>
                <a:ea typeface="Century Gothic"/>
                <a:cs typeface="Century Gothic"/>
                <a:sym typeface="Century Gothic"/>
              </a:rPr>
              <a:t>e jaws of a bloodworm?</a:t>
            </a: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the word in </a:t>
            </a:r>
            <a:r>
              <a:rPr lang="en-GB" sz="2000" b="1" i="0" u="none" strike="noStrike" cap="none" dirty="0">
                <a:solidFill>
                  <a:schemeClr val="dk1"/>
                </a:solidFill>
                <a:latin typeface="Century Gothic"/>
                <a:ea typeface="Century Gothic"/>
                <a:cs typeface="Century Gothic"/>
                <a:sym typeface="Century Gothic"/>
              </a:rPr>
              <a:t>bold</a:t>
            </a:r>
            <a:r>
              <a:rPr lang="en-GB" sz="2000" b="0" i="0" u="none" strike="noStrike" cap="none" dirty="0">
                <a:solidFill>
                  <a:schemeClr val="dk1"/>
                </a:solidFill>
                <a:latin typeface="Century Gothic"/>
                <a:ea typeface="Century Gothic"/>
                <a:cs typeface="Century Gothic"/>
                <a:sym typeface="Century Gothic"/>
              </a:rPr>
              <a:t>.</a:t>
            </a:r>
            <a:endParaRPr lang="en-GB" sz="24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4328DF2B-B3DF-B099-E268-09D74CA107C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36934"/>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t>C4.2.14</a:t>
            </a:r>
            <a:endParaRPr lang="en-US" dirty="0"/>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997708" cy="430800"/>
          </a:xfrm>
        </p:spPr>
        <p:txBody>
          <a:bodyPr/>
          <a:lstStyle/>
          <a:p>
            <a:r>
              <a:rPr lang="en-US" dirty="0">
                <a:latin typeface="Century Gothic" panose="020B0502020202020204" pitchFamily="34" charset="0"/>
              </a:rPr>
              <a:t>(HT) Obtaining Raw Materials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31/01/2025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FCD11597-0AB6-F02D-55DF-EF1B85D3EBD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00029" y="5387486"/>
            <a:ext cx="1121360" cy="536108"/>
          </a:xfrm>
          <a:prstGeom prst="rect">
            <a:avLst/>
          </a:prstGeom>
        </p:spPr>
      </p:pic>
      <p:pic>
        <p:nvPicPr>
          <p:cNvPr id="6" name="Picture 5">
            <a:extLst>
              <a:ext uri="{FF2B5EF4-FFF2-40B4-BE49-F238E27FC236}">
                <a16:creationId xmlns:a16="http://schemas.microsoft.com/office/drawing/2014/main" id="{DEC132FA-AF66-54AE-0F29-B070EE47ADD9}"/>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1DCE6C1D-1A36-16AA-8273-C2517DCA19AA}"/>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D73C3BB8-633B-36C1-6679-A052C8B39C6C}"/>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a:t>
            </a:r>
            <a:r>
              <a:rPr lang="en-US" sz="1400" dirty="0">
                <a:solidFill>
                  <a:srgbClr val="000000"/>
                </a:solidFill>
                <a:latin typeface="Century Gothic" panose="020B0502020202020204" pitchFamily="34" charset="0"/>
                <a:cs typeface="Arial"/>
                <a:sym typeface="Arial"/>
              </a:rPr>
              <a:t>Reactions of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a:t>
            </a: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 RP: Electrolysis of Aqueous Solutions </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List some disadvantages of mining and quarrying</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Define bioleaching and phytomining</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Explain how bioleaching and phytomining are carried out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phytomining</a:t>
            </a:r>
          </a:p>
        </p:txBody>
      </p:sp>
      <p:sp>
        <p:nvSpPr>
          <p:cNvPr id="14" name="Rectangle 13">
            <a:extLst>
              <a:ext uri="{FF2B5EF4-FFF2-40B4-BE49-F238E27FC236}">
                <a16:creationId xmlns:a16="http://schemas.microsoft.com/office/drawing/2014/main" id="{A2C825F2-5973-4048-9A5C-E0A4E794080E}"/>
              </a:ext>
            </a:extLst>
          </p:cNvPr>
          <p:cNvSpPr/>
          <p:nvPr/>
        </p:nvSpPr>
        <p:spPr>
          <a:xfrm>
            <a:off x="4903042" y="4891803"/>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leachate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83041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bioleaching</a:t>
            </a:r>
          </a:p>
        </p:txBody>
      </p:sp>
      <p:sp>
        <p:nvSpPr>
          <p:cNvPr id="4" name="Rectangle 3">
            <a:extLst>
              <a:ext uri="{FF2B5EF4-FFF2-40B4-BE49-F238E27FC236}">
                <a16:creationId xmlns:a16="http://schemas.microsoft.com/office/drawing/2014/main" id="{CE1502F8-365F-52EB-B390-C1FAC72CDF39}"/>
              </a:ext>
            </a:extLst>
          </p:cNvPr>
          <p:cNvSpPr/>
          <p:nvPr/>
        </p:nvSpPr>
        <p:spPr>
          <a:xfrm>
            <a:off x="6222804" y="5755169"/>
            <a:ext cx="3035496"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low-grade ore</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5AC2D346-AD62-4FED-E55D-FF31B2C3F543}"/>
              </a:ext>
            </a:extLst>
          </p:cNvPr>
          <p:cNvPicPr>
            <a:picLocks noChangeAspect="1"/>
          </p:cNvPicPr>
          <p:nvPr/>
        </p:nvPicPr>
        <p:blipFill>
          <a:blip r:embed="rId3"/>
          <a:stretch>
            <a:fillRect/>
          </a:stretch>
        </p:blipFill>
        <p:spPr>
          <a:xfrm>
            <a:off x="6979418" y="4245429"/>
            <a:ext cx="4408854" cy="248395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Extracting Copper</a:t>
            </a:r>
          </a:p>
        </p:txBody>
      </p:sp>
      <p:sp>
        <p:nvSpPr>
          <p:cNvPr id="7" name="TextBox 6">
            <a:extLst>
              <a:ext uri="{FF2B5EF4-FFF2-40B4-BE49-F238E27FC236}">
                <a16:creationId xmlns:a16="http://schemas.microsoft.com/office/drawing/2014/main" id="{F64BCD4F-EFB0-9D1C-F971-8BEACEDF52AB}"/>
              </a:ext>
            </a:extLst>
          </p:cNvPr>
          <p:cNvSpPr txBox="1"/>
          <p:nvPr/>
        </p:nvSpPr>
        <p:spPr>
          <a:xfrm>
            <a:off x="539999" y="983718"/>
            <a:ext cx="8816271" cy="830997"/>
          </a:xfrm>
          <a:prstGeom prst="rect">
            <a:avLst/>
          </a:prstGeom>
          <a:noFill/>
        </p:spPr>
        <p:txBody>
          <a:bodyPr wrap="square">
            <a:spAutoFit/>
          </a:bodyPr>
          <a:lstStyle/>
          <a:p>
            <a:r>
              <a:rPr lang="en-GB" sz="2400" dirty="0">
                <a:latin typeface="Century Gothic" panose="020B0502020202020204" pitchFamily="34" charset="0"/>
              </a:rPr>
              <a:t>Copper prices have increased rapidly since 2003.</a:t>
            </a:r>
          </a:p>
          <a:p>
            <a:r>
              <a:rPr lang="en-GB" sz="2400" dirty="0">
                <a:latin typeface="Century Gothic" panose="020B0502020202020204" pitchFamily="34" charset="0"/>
              </a:rPr>
              <a:t>Why might this be? </a:t>
            </a:r>
          </a:p>
        </p:txBody>
      </p:sp>
      <p:sp>
        <p:nvSpPr>
          <p:cNvPr id="10" name="TextBox 9">
            <a:extLst>
              <a:ext uri="{FF2B5EF4-FFF2-40B4-BE49-F238E27FC236}">
                <a16:creationId xmlns:a16="http://schemas.microsoft.com/office/drawing/2014/main" id="{0F25B006-1E37-E7A4-C1D4-AEA7884C5C77}"/>
              </a:ext>
            </a:extLst>
          </p:cNvPr>
          <p:cNvSpPr txBox="1"/>
          <p:nvPr/>
        </p:nvSpPr>
        <p:spPr>
          <a:xfrm>
            <a:off x="3472590" y="1368802"/>
            <a:ext cx="7005444"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Copper-rich ores are becoming more scarce.</a:t>
            </a:r>
          </a:p>
        </p:txBody>
      </p:sp>
      <p:pic>
        <p:nvPicPr>
          <p:cNvPr id="1026" name="Picture 2" descr="Free Chart Trend vector and picture">
            <a:extLst>
              <a:ext uri="{FF2B5EF4-FFF2-40B4-BE49-F238E27FC236}">
                <a16:creationId xmlns:a16="http://schemas.microsoft.com/office/drawing/2014/main" id="{D67B5EDD-E2AF-A558-6BE0-3C4B240869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78" t="26667" r="20222" b="24000"/>
          <a:stretch/>
        </p:blipFill>
        <p:spPr bwMode="auto">
          <a:xfrm>
            <a:off x="3090672" y="2578608"/>
            <a:ext cx="4114800" cy="3383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B39B81-985E-79A6-6A79-BE3ECED556F1}"/>
              </a:ext>
            </a:extLst>
          </p:cNvPr>
          <p:cNvSpPr txBox="1"/>
          <p:nvPr/>
        </p:nvSpPr>
        <p:spPr>
          <a:xfrm>
            <a:off x="310968" y="243512"/>
            <a:ext cx="11053717" cy="1569660"/>
          </a:xfrm>
          <a:prstGeom prst="rect">
            <a:avLst/>
          </a:prstGeom>
          <a:noFill/>
        </p:spPr>
        <p:txBody>
          <a:bodyPr wrap="square" rtlCol="0">
            <a:spAutoFit/>
          </a:bodyPr>
          <a:lstStyle/>
          <a:p>
            <a:r>
              <a:rPr lang="en-GB" sz="2400" b="1" dirty="0">
                <a:latin typeface="Century Gothic" panose="020B0502020202020204" pitchFamily="34" charset="0"/>
              </a:rPr>
              <a:t>Extracting Copper</a:t>
            </a:r>
          </a:p>
          <a:p>
            <a:endParaRPr lang="en-GB" sz="2400" b="1" dirty="0">
              <a:latin typeface="Century Gothic" panose="020B0502020202020204" pitchFamily="34" charset="0"/>
            </a:endParaRPr>
          </a:p>
          <a:p>
            <a:r>
              <a:rPr lang="en-GB" sz="2400" dirty="0">
                <a:latin typeface="Century Gothic" panose="020B0502020202020204" pitchFamily="34" charset="0"/>
              </a:rPr>
              <a:t>Copper ores vary in the percentage of copper they contain. </a:t>
            </a:r>
          </a:p>
          <a:p>
            <a:endParaRPr lang="en-GB" sz="2400" dirty="0">
              <a:latin typeface="Century Gothic" panose="020B0502020202020204" pitchFamily="34" charset="0"/>
            </a:endParaRPr>
          </a:p>
        </p:txBody>
      </p:sp>
      <p:sp>
        <p:nvSpPr>
          <p:cNvPr id="7" name="TextBox 6">
            <a:extLst>
              <a:ext uri="{FF2B5EF4-FFF2-40B4-BE49-F238E27FC236}">
                <a16:creationId xmlns:a16="http://schemas.microsoft.com/office/drawing/2014/main" id="{2CC9BE77-BC5F-AC58-F071-776533CF0A3C}"/>
              </a:ext>
            </a:extLst>
          </p:cNvPr>
          <p:cNvSpPr txBox="1"/>
          <p:nvPr/>
        </p:nvSpPr>
        <p:spPr>
          <a:xfrm>
            <a:off x="368300" y="1808934"/>
            <a:ext cx="10709455" cy="1200329"/>
          </a:xfrm>
          <a:prstGeom prst="rect">
            <a:avLst/>
          </a:prstGeom>
          <a:noFill/>
        </p:spPr>
        <p:txBody>
          <a:bodyPr wrap="square">
            <a:spAutoFit/>
          </a:bodyPr>
          <a:lstStyle/>
          <a:p>
            <a:r>
              <a:rPr lang="en-GB" sz="2400" dirty="0">
                <a:latin typeface="Century Gothic" panose="020B0502020202020204" pitchFamily="34" charset="0"/>
              </a:rPr>
              <a:t>If they contain very little copper, extracting it might be more costly than it is worth! </a:t>
            </a:r>
          </a:p>
          <a:p>
            <a:endParaRPr lang="en-GB" sz="2400" dirty="0">
              <a:latin typeface="Century Gothic" panose="020B0502020202020204" pitchFamily="34" charset="0"/>
            </a:endParaRPr>
          </a:p>
        </p:txBody>
      </p:sp>
      <p:sp>
        <p:nvSpPr>
          <p:cNvPr id="9" name="TextBox 8">
            <a:extLst>
              <a:ext uri="{FF2B5EF4-FFF2-40B4-BE49-F238E27FC236}">
                <a16:creationId xmlns:a16="http://schemas.microsoft.com/office/drawing/2014/main" id="{BBCE18A4-67A3-1483-14F5-74D7CFD91E64}"/>
              </a:ext>
            </a:extLst>
          </p:cNvPr>
          <p:cNvSpPr txBox="1"/>
          <p:nvPr/>
        </p:nvSpPr>
        <p:spPr>
          <a:xfrm>
            <a:off x="381000" y="2961839"/>
            <a:ext cx="10869385" cy="1200329"/>
          </a:xfrm>
          <a:prstGeom prst="rect">
            <a:avLst/>
          </a:prstGeom>
          <a:noFill/>
        </p:spPr>
        <p:txBody>
          <a:bodyPr wrap="square">
            <a:spAutoFit/>
          </a:bodyPr>
          <a:lstStyle/>
          <a:p>
            <a:r>
              <a:rPr lang="en-GB" sz="2400" dirty="0">
                <a:latin typeface="Century Gothic" panose="020B0502020202020204" pitchFamily="34" charset="0"/>
              </a:rPr>
              <a:t>As the availability of high-grade copper ores dwindles, scientists are looking for more effective ways to use </a:t>
            </a:r>
            <a:r>
              <a:rPr lang="en-GB" sz="2400" b="1" dirty="0">
                <a:latin typeface="Century Gothic" panose="020B0502020202020204" pitchFamily="34" charset="0"/>
              </a:rPr>
              <a:t>low-grade copper ores </a:t>
            </a:r>
            <a:r>
              <a:rPr lang="en-GB" sz="2400" dirty="0">
                <a:latin typeface="Century Gothic" panose="020B0502020202020204" pitchFamily="34" charset="0"/>
              </a:rPr>
              <a:t>to obtain copper. </a:t>
            </a:r>
          </a:p>
        </p:txBody>
      </p:sp>
      <p:sp>
        <p:nvSpPr>
          <p:cNvPr id="11" name="TextBox 10">
            <a:extLst>
              <a:ext uri="{FF2B5EF4-FFF2-40B4-BE49-F238E27FC236}">
                <a16:creationId xmlns:a16="http://schemas.microsoft.com/office/drawing/2014/main" id="{4EB30D1B-EBB6-822C-C7DD-E706661494D1}"/>
              </a:ext>
            </a:extLst>
          </p:cNvPr>
          <p:cNvSpPr txBox="1"/>
          <p:nvPr/>
        </p:nvSpPr>
        <p:spPr>
          <a:xfrm>
            <a:off x="421274" y="5044829"/>
            <a:ext cx="9960428" cy="1569660"/>
          </a:xfrm>
          <a:prstGeom prst="rect">
            <a:avLst/>
          </a:prstGeom>
          <a:noFill/>
        </p:spPr>
        <p:txBody>
          <a:bodyPr wrap="square">
            <a:spAutoFit/>
          </a:bodyPr>
          <a:lstStyle/>
          <a:p>
            <a:r>
              <a:rPr lang="en-GB" sz="2400" dirty="0">
                <a:latin typeface="Century Gothic" panose="020B0502020202020204" pitchFamily="34" charset="0"/>
              </a:rPr>
              <a:t>There are two main methods currently being used:</a:t>
            </a:r>
          </a:p>
          <a:p>
            <a:endParaRPr lang="en-GB" sz="2400" dirty="0">
              <a:latin typeface="Century Gothic" panose="020B0502020202020204" pitchFamily="34" charset="0"/>
            </a:endParaRPr>
          </a:p>
          <a:p>
            <a:pPr marL="457200" indent="-457200">
              <a:buFont typeface="+mj-lt"/>
              <a:buAutoNum type="arabicPeriod"/>
            </a:pPr>
            <a:r>
              <a:rPr lang="en-GB" sz="2400" b="1" dirty="0">
                <a:latin typeface="Century Gothic" panose="020B0502020202020204" pitchFamily="34" charset="0"/>
              </a:rPr>
              <a:t>Bioleaching</a:t>
            </a:r>
          </a:p>
          <a:p>
            <a:pPr marL="457200" indent="-457200">
              <a:buFont typeface="+mj-lt"/>
              <a:buAutoNum type="arabicPeriod"/>
            </a:pPr>
            <a:r>
              <a:rPr lang="en-GB" sz="2400" b="1" dirty="0">
                <a:latin typeface="Century Gothic" panose="020B0502020202020204" pitchFamily="34" charset="0"/>
              </a:rPr>
              <a:t>Phytomining</a:t>
            </a:r>
          </a:p>
        </p:txBody>
      </p:sp>
    </p:spTree>
    <p:extLst>
      <p:ext uri="{BB962C8B-B14F-4D97-AF65-F5344CB8AC3E}">
        <p14:creationId xmlns:p14="http://schemas.microsoft.com/office/powerpoint/2010/main" val="290654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E3825729-9163-41AB-8FE0-A41E9D4D25E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www.w3.org/XML/1998/namespace"/>
    <ds:schemaRef ds:uri="http://purl.org/dc/elements/1.1/"/>
    <ds:schemaRef ds:uri="http://schemas.openxmlformats.org/package/2006/metadata/core-properties"/>
    <ds:schemaRef ds:uri="http://purl.org/dc/dcmitype/"/>
    <ds:schemaRef ds:uri="http://schemas.microsoft.com/office/2006/metadata/properties"/>
    <ds:schemaRef ds:uri="http://schemas.microsoft.com/office/2006/documentManagement/types"/>
    <ds:schemaRef ds:uri="http://schemas.microsoft.com/office/infopath/2007/PartnerControls"/>
    <ds:schemaRef ds:uri="e7f29ac3-c74a-46a7-9e80-ec6458dc319f"/>
    <ds:schemaRef ds:uri="9dd66dd2-dc2f-4e10-8286-f1da66314693"/>
    <ds:schemaRef ds:uri="http://purl.org/dc/te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2577</TotalTime>
  <Words>4794</Words>
  <Application>Microsoft Macintosh PowerPoint</Application>
  <PresentationFormat>Widescreen</PresentationFormat>
  <Paragraphs>473</Paragraphs>
  <Slides>26</Slides>
  <Notes>26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Century Gothic</vt:lpstr>
      <vt:lpstr>Georgia</vt:lpstr>
      <vt:lpstr>Calibri</vt:lpstr>
      <vt:lpstr>Wingdings</vt:lpstr>
      <vt:lpstr>B2.2.11 Feedback lesson</vt:lpstr>
      <vt:lpstr>Making this resource work for you</vt:lpstr>
      <vt:lpstr>PowerPoint Presentation</vt:lpstr>
      <vt:lpstr>PowerPoint Presentation</vt:lpstr>
      <vt:lpstr>PowerPoint Presentation</vt:lpstr>
      <vt:lpstr>C4.2.14</vt:lpstr>
      <vt:lpstr>PowerPoint Presentation</vt:lpstr>
      <vt:lpstr>This is the fix-it portion of the lesson</vt:lpstr>
      <vt:lpstr>Extracting Copper</vt:lpstr>
      <vt:lpstr>PowerPoint Presentation</vt:lpstr>
      <vt:lpstr>PowerPoint Presentation</vt:lpstr>
      <vt:lpstr>PowerPoint Presentation</vt:lpstr>
      <vt:lpstr>Is this statement correct?</vt:lpstr>
      <vt:lpstr>Drill</vt:lpstr>
      <vt:lpstr>Drill answers</vt:lpstr>
      <vt:lpstr>I: Describe: to recall facts, events or processes in an accurate way</vt:lpstr>
      <vt:lpstr>We: Describe: to recall facts, events or processes in an accurate way</vt:lpstr>
      <vt:lpstr>You: Describe: to recall facts, events or processes in an accurate way</vt:lpstr>
      <vt:lpstr>Activity</vt:lpstr>
      <vt:lpstr>Answers – Section A</vt:lpstr>
      <vt:lpstr>Answers – Section A</vt:lpstr>
      <vt:lpstr>Answers – Section B</vt:lpstr>
      <vt:lpstr>Answers – Section B</vt:lpstr>
      <vt:lpstr>Answers – Section C</vt:lpstr>
      <vt:lpstr>Answers – Section C</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 Scouler</cp:lastModifiedBy>
  <cp:revision>3</cp:revision>
  <dcterms:created xsi:type="dcterms:W3CDTF">2019-03-21T11:24:14Z</dcterms:created>
  <dcterms:modified xsi:type="dcterms:W3CDTF">2025-01-31T17:01:15Z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